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entation.xml" ContentType="application/vnd.openxmlformats-officedocument.presentationml.presentation.main+xml"/>
  <Override PartName="/ppt/drawings/drawing1.xml" ContentType="application/vnd.openxmlformats-officedocument.drawingml.chartshap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17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charts/style1.xml" ContentType="application/vnd.ms-office.chartstyle+xml"/>
  <Override PartName="/ppt/charts/colors1.xml" ContentType="application/vnd.ms-office.chartcolorstyl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charts/chart1.xml" ContentType="application/vnd.openxmlformats-officedocument.drawingml.chart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9"/>
  </p:notesMasterIdLst>
  <p:handoutMasterIdLst>
    <p:handoutMasterId r:id="rId20"/>
  </p:handoutMasterIdLst>
  <p:sldIdLst>
    <p:sldId id="256" r:id="rId3"/>
    <p:sldId id="257" r:id="rId4"/>
    <p:sldId id="269" r:id="rId5"/>
    <p:sldId id="304" r:id="rId6"/>
    <p:sldId id="305" r:id="rId7"/>
    <p:sldId id="306" r:id="rId8"/>
    <p:sldId id="307" r:id="rId9"/>
    <p:sldId id="308" r:id="rId10"/>
    <p:sldId id="310" r:id="rId11"/>
    <p:sldId id="311" r:id="rId12"/>
    <p:sldId id="312" r:id="rId13"/>
    <p:sldId id="313" r:id="rId14"/>
    <p:sldId id="314" r:id="rId15"/>
    <p:sldId id="315" r:id="rId16"/>
    <p:sldId id="316" r:id="rId17"/>
    <p:sldId id="317" r:id="rId18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49" autoAdjust="0"/>
    <p:restoredTop sz="94673" autoAdjust="0"/>
  </p:normalViewPr>
  <p:slideViewPr>
    <p:cSldViewPr snapToGrid="0">
      <p:cViewPr varScale="1">
        <p:scale>
          <a:sx n="59" d="100"/>
          <a:sy n="59" d="100"/>
        </p:scale>
        <p:origin x="916" y="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ustomXml" Target="../customXml/item2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ustomXml" Target="../customXml/item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Relationship Id="rId27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353062210508704"/>
          <c:y val="3.5296345680685105E-2"/>
          <c:w val="0.80009318208508995"/>
          <c:h val="0.75483449184236584"/>
        </c:manualLayout>
      </c:layout>
      <c:scatterChart>
        <c:scatterStyle val="lineMarker"/>
        <c:varyColors val="0"/>
        <c:ser>
          <c:idx val="1"/>
          <c:order val="1"/>
          <c:tx>
            <c:strRef>
              <c:f>'Folha2 (2)'!$G$7</c:f>
              <c:strCache>
                <c:ptCount val="1"/>
                <c:pt idx="0">
                  <c:v>Investimento acumulado a preços de 2019</c:v>
                </c:pt>
              </c:strCache>
            </c:strRef>
          </c:tx>
          <c:spPr>
            <a:ln w="28575" cap="rnd">
              <a:solidFill>
                <a:srgbClr val="006699"/>
              </a:solidFill>
              <a:round/>
            </a:ln>
            <a:effectLst/>
          </c:spPr>
          <c:marker>
            <c:symbol val="none"/>
          </c:marker>
          <c:dLbls>
            <c:dLbl>
              <c:idx val="24"/>
              <c:layout>
                <c:manualLayout>
                  <c:x val="-1.2727512639823239E-2"/>
                  <c:y val="-3.910833007430582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006699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t-P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4B8-4A13-B495-CF50502A519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006699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P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'Folha2 (2)'!$B$8:$B$33</c:f>
              <c:numCache>
                <c:formatCode>General</c:formatCode>
                <c:ptCount val="26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  <c:pt idx="24">
                  <c:v>2019</c:v>
                </c:pt>
                <c:pt idx="25">
                  <c:v>2020</c:v>
                </c:pt>
              </c:numCache>
            </c:numRef>
          </c:xVal>
          <c:yVal>
            <c:numRef>
              <c:f>'Folha2 (2)'!$G$8:$G$32</c:f>
              <c:numCache>
                <c:formatCode>#,##0" M€"</c:formatCode>
                <c:ptCount val="25"/>
                <c:pt idx="0">
                  <c:v>1382.83</c:v>
                </c:pt>
                <c:pt idx="1">
                  <c:v>2783.62</c:v>
                </c:pt>
                <c:pt idx="2">
                  <c:v>4450.5599999999995</c:v>
                </c:pt>
                <c:pt idx="3">
                  <c:v>6084.53</c:v>
                </c:pt>
                <c:pt idx="4">
                  <c:v>7188.54</c:v>
                </c:pt>
                <c:pt idx="5">
                  <c:v>8722.6</c:v>
                </c:pt>
                <c:pt idx="6">
                  <c:v>11305.93</c:v>
                </c:pt>
                <c:pt idx="7">
                  <c:v>13652.28</c:v>
                </c:pt>
                <c:pt idx="8">
                  <c:v>15871.16</c:v>
                </c:pt>
                <c:pt idx="9">
                  <c:v>18541.71</c:v>
                </c:pt>
                <c:pt idx="10">
                  <c:v>21301</c:v>
                </c:pt>
                <c:pt idx="11">
                  <c:v>23806.37</c:v>
                </c:pt>
                <c:pt idx="12">
                  <c:v>25683.54</c:v>
                </c:pt>
                <c:pt idx="13">
                  <c:v>27359.82</c:v>
                </c:pt>
                <c:pt idx="14">
                  <c:v>28565.579999999998</c:v>
                </c:pt>
                <c:pt idx="15">
                  <c:v>30349.8</c:v>
                </c:pt>
                <c:pt idx="16">
                  <c:v>31417</c:v>
                </c:pt>
                <c:pt idx="17">
                  <c:v>31872.87</c:v>
                </c:pt>
                <c:pt idx="18">
                  <c:v>32271.59</c:v>
                </c:pt>
                <c:pt idx="19">
                  <c:v>32452.59</c:v>
                </c:pt>
                <c:pt idx="20">
                  <c:v>32857.589999999997</c:v>
                </c:pt>
                <c:pt idx="21">
                  <c:v>33091.589999999997</c:v>
                </c:pt>
                <c:pt idx="22">
                  <c:v>33287.589999999997</c:v>
                </c:pt>
                <c:pt idx="23">
                  <c:v>33470.589999999997</c:v>
                </c:pt>
                <c:pt idx="24">
                  <c:v>33681.589999999997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A4B8-4A13-B495-CF50502A51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04286191"/>
        <c:axId val="1304269551"/>
      </c:scatterChart>
      <c:scatterChart>
        <c:scatterStyle val="lineMarker"/>
        <c:varyColors val="0"/>
        <c:ser>
          <c:idx val="0"/>
          <c:order val="0"/>
          <c:tx>
            <c:strRef>
              <c:f>'Folha2 (2)'!$D$7</c:f>
              <c:strCache>
                <c:ptCount val="1"/>
                <c:pt idx="0">
                  <c:v>Vítimas Mortais (24h)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5.1452594499785141E-2"/>
                  <c:y val="-3.967027233013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4B8-4A13-B495-CF50502A5194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4B8-4A13-B495-CF50502A5194}"/>
                </c:ext>
              </c:extLst>
            </c:dLbl>
            <c:dLbl>
              <c:idx val="2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4B8-4A13-B495-CF50502A5194}"/>
                </c:ext>
              </c:extLst>
            </c:dLbl>
            <c:dLbl>
              <c:idx val="26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4B8-4A13-B495-CF50502A519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'Folha2 (2)'!$B$8:$B$34</c:f>
              <c:numCache>
                <c:formatCode>General</c:formatCode>
                <c:ptCount val="27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  <c:pt idx="24">
                  <c:v>2019</c:v>
                </c:pt>
                <c:pt idx="25">
                  <c:v>2020</c:v>
                </c:pt>
                <c:pt idx="26">
                  <c:v>2021</c:v>
                </c:pt>
              </c:numCache>
            </c:numRef>
          </c:xVal>
          <c:yVal>
            <c:numRef>
              <c:f>'Folha2 (2)'!$D$8:$D$34</c:f>
              <c:numCache>
                <c:formatCode>#,##0" VM"</c:formatCode>
                <c:ptCount val="27"/>
                <c:pt idx="0">
                  <c:v>2085</c:v>
                </c:pt>
                <c:pt idx="1">
                  <c:v>2100</c:v>
                </c:pt>
                <c:pt idx="2">
                  <c:v>1939</c:v>
                </c:pt>
                <c:pt idx="3">
                  <c:v>1865</c:v>
                </c:pt>
                <c:pt idx="4">
                  <c:v>1750</c:v>
                </c:pt>
                <c:pt idx="5">
                  <c:v>1629</c:v>
                </c:pt>
                <c:pt idx="6">
                  <c:v>1466</c:v>
                </c:pt>
                <c:pt idx="7">
                  <c:v>1469</c:v>
                </c:pt>
                <c:pt idx="8">
                  <c:v>1356</c:v>
                </c:pt>
                <c:pt idx="9">
                  <c:v>1135</c:v>
                </c:pt>
                <c:pt idx="10">
                  <c:v>1094</c:v>
                </c:pt>
                <c:pt idx="11">
                  <c:v>850</c:v>
                </c:pt>
                <c:pt idx="12">
                  <c:v>854</c:v>
                </c:pt>
                <c:pt idx="13">
                  <c:v>776</c:v>
                </c:pt>
                <c:pt idx="14">
                  <c:v>737</c:v>
                </c:pt>
                <c:pt idx="15">
                  <c:v>741</c:v>
                </c:pt>
                <c:pt idx="16">
                  <c:v>689</c:v>
                </c:pt>
                <c:pt idx="17">
                  <c:v>573</c:v>
                </c:pt>
                <c:pt idx="18">
                  <c:v>518</c:v>
                </c:pt>
                <c:pt idx="19">
                  <c:v>482</c:v>
                </c:pt>
                <c:pt idx="20">
                  <c:v>473</c:v>
                </c:pt>
                <c:pt idx="21">
                  <c:v>445</c:v>
                </c:pt>
                <c:pt idx="22">
                  <c:v>508</c:v>
                </c:pt>
                <c:pt idx="23">
                  <c:v>510</c:v>
                </c:pt>
                <c:pt idx="24">
                  <c:v>474</c:v>
                </c:pt>
                <c:pt idx="25">
                  <c:v>390</c:v>
                </c:pt>
                <c:pt idx="26">
                  <c:v>389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6-A4B8-4A13-B495-CF50502A51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04289103"/>
        <c:axId val="1304262479"/>
      </c:scatterChart>
      <c:valAx>
        <c:axId val="1304269551"/>
        <c:scaling>
          <c:orientation val="minMax"/>
        </c:scaling>
        <c:delete val="0"/>
        <c:axPos val="l"/>
        <c:numFmt formatCode="#,##0&quot; M€&quot;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noFill/>
                <a:latin typeface="Century Gothic" panose="020B0502020202020204" pitchFamily="34" charset="0"/>
                <a:ea typeface="+mn-ea"/>
                <a:cs typeface="+mn-cs"/>
              </a:defRPr>
            </a:pPr>
            <a:endParaRPr lang="pt-PT"/>
          </a:p>
        </c:txPr>
        <c:crossAx val="1304286191"/>
        <c:crosses val="autoZero"/>
        <c:crossBetween val="midCat"/>
      </c:valAx>
      <c:valAx>
        <c:axId val="130428619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2857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+mn-ea"/>
                <a:cs typeface="Calibri Light" panose="020F0302020204030204" pitchFamily="34" charset="0"/>
              </a:defRPr>
            </a:pPr>
            <a:endParaRPr lang="pt-PT"/>
          </a:p>
        </c:txPr>
        <c:crossAx val="1304269551"/>
        <c:crosses val="autoZero"/>
        <c:crossBetween val="midCat"/>
      </c:valAx>
      <c:valAx>
        <c:axId val="1304262479"/>
        <c:scaling>
          <c:orientation val="minMax"/>
        </c:scaling>
        <c:delete val="0"/>
        <c:axPos val="r"/>
        <c:numFmt formatCode="#\ ##0&quot; VM&quot;" sourceLinked="0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noFill/>
                <a:latin typeface="Century Gothic" panose="020B0502020202020204" pitchFamily="34" charset="0"/>
                <a:ea typeface="+mn-ea"/>
                <a:cs typeface="+mn-cs"/>
              </a:defRPr>
            </a:pPr>
            <a:endParaRPr lang="pt-PT"/>
          </a:p>
        </c:txPr>
        <c:crossAx val="1304289103"/>
        <c:crosses val="max"/>
        <c:crossBetween val="midCat"/>
      </c:valAx>
      <c:valAx>
        <c:axId val="1304289103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304262479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8.2580341149309136E-2"/>
          <c:y val="0.8696187376308685"/>
          <c:w val="0.84977114139536158"/>
          <c:h val="5.937919790335967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002060"/>
              </a:solidFill>
              <a:latin typeface="+mj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900">
          <a:latin typeface="Century Gothic" panose="020B0502020202020204" pitchFamily="34" charset="0"/>
        </a:defRPr>
      </a:pPr>
      <a:endParaRPr lang="pt-PT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0.03953</cdr:x>
      <cdr:y>0.93641</cdr:y>
    </cdr:from>
    <cdr:to>
      <cdr:x>0.42128</cdr:x>
      <cdr:y>1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199640" y="2671542"/>
          <a:ext cx="1927860" cy="1814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700" b="1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</a:rPr>
            <a:t>Fonte: OECD, UTAO, IP</a:t>
          </a:r>
          <a:r>
            <a:rPr lang="en-US" sz="700" b="1" baseline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</a:rPr>
            <a:t> e ANSR</a:t>
          </a:r>
          <a:endParaRPr lang="en-US" sz="700" b="1">
            <a:solidFill>
              <a:schemeClr val="tx1">
                <a:lumMod val="75000"/>
              </a:schemeClr>
            </a:solidFill>
            <a:latin typeface="Century Gothic" panose="020B0502020202020204" pitchFamily="34" charset="0"/>
          </a:endParaRPr>
        </a:p>
      </cdr:txBody>
    </cdr:sp>
  </cdr:relSizeAnchor>
  <cdr:relSizeAnchor xmlns:cdr="http://schemas.openxmlformats.org/drawingml/2006/chartDrawing">
    <cdr:from>
      <cdr:x>0.03037</cdr:x>
      <cdr:y>0.29894</cdr:y>
    </cdr:from>
    <cdr:to>
      <cdr:x>0.03037</cdr:x>
      <cdr:y>0.50686</cdr:y>
    </cdr:to>
    <cdr:cxnSp macro="">
      <cdr:nvCxnSpPr>
        <cdr:cNvPr id="5" name="Conexão reta unidirecional 4">
          <a:extLst xmlns:a="http://schemas.openxmlformats.org/drawingml/2006/main">
            <a:ext uri="{FF2B5EF4-FFF2-40B4-BE49-F238E27FC236}">
              <a16:creationId xmlns:a16="http://schemas.microsoft.com/office/drawing/2014/main" id="{F8BDCBAB-8769-E0E3-E8FB-D8E918E25608}"/>
            </a:ext>
          </a:extLst>
        </cdr:cNvPr>
        <cdr:cNvCxnSpPr/>
      </cdr:nvCxnSpPr>
      <cdr:spPr>
        <a:xfrm xmlns:a="http://schemas.openxmlformats.org/drawingml/2006/main">
          <a:off x="319237" y="1313097"/>
          <a:ext cx="0" cy="913300"/>
        </a:xfrm>
        <a:prstGeom xmlns:a="http://schemas.openxmlformats.org/drawingml/2006/main" prst="straightConnector1">
          <a:avLst/>
        </a:prstGeom>
        <a:ln xmlns:a="http://schemas.openxmlformats.org/drawingml/2006/main" w="57150">
          <a:solidFill>
            <a:srgbClr val="196526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>
            <a:extLst>
              <a:ext uri="{FF2B5EF4-FFF2-40B4-BE49-F238E27FC236}">
                <a16:creationId xmlns:a16="http://schemas.microsoft.com/office/drawing/2014/main" id="{114E3BA9-37ED-F8C4-8AC0-ADBE8732A8E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9536236D-7CDA-5D97-0EAE-CFDA58C02F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0C3891-F488-4A20-82E0-2DD0A12F0500}" type="datetimeFigureOut">
              <a:rPr lang="pt-PT" smtClean="0"/>
              <a:t>07/07/2022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10920749-79D2-BE6D-DBD3-C0B26695FED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9CDF0417-9286-588C-1526-2174B1F241B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B334B4-FA1F-4EA0-AC9D-3DB04B31338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64047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5F77E6-7FB1-428E-86D5-26A7FBCCB272}" type="datetimeFigureOut">
              <a:rPr lang="pt-PT" smtClean="0"/>
              <a:t>07/07/2022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460878-3070-4E8D-90BC-F6804FD762B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60264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5E2888-FE31-4C8E-B3F0-68016E4BDB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2712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Marcador de Posição do Cabeçalh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versão final para revisão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FCECEB-B15E-4DFF-9C87-306F9B278C6A}" type="datetime1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07/07/2022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E181D0-DAB5-41C7-BF20-563A4F4A13CF}" type="slidenum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3799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Marcador de Posição do Cabeçalh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39581152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E181D0-DAB5-41C7-BF20-563A4F4A13CF}" type="slidenum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68141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Posição do Cabeçalh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versão final para revisão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FCECEB-B15E-4DFF-9C87-306F9B278C6A}" type="datetime1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07/07/2022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E181D0-DAB5-41C7-BF20-563A4F4A13CF}" type="slidenum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1623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Cabeçalh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versão final para revisão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FCECEB-B15E-4DFF-9C87-306F9B278C6A}" type="datetime1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07/07/2022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E181D0-DAB5-41C7-BF20-563A4F4A13CF}" type="slidenum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35170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Posição do Cabeçalh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versão final para revisão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FCECEB-B15E-4DFF-9C87-306F9B278C6A}" type="datetime1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07/07/2022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E181D0-DAB5-41C7-BF20-563A4F4A13CF}" type="slidenum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0979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3" indent="0" algn="ctr">
              <a:buNone/>
              <a:defRPr sz="1800"/>
            </a:lvl3pPr>
            <a:lvl4pPr marL="1371620" indent="0" algn="ctr">
              <a:buNone/>
              <a:defRPr sz="1600"/>
            </a:lvl4pPr>
            <a:lvl5pPr marL="1828827" indent="0" algn="ctr">
              <a:buNone/>
              <a:defRPr sz="1600"/>
            </a:lvl5pPr>
            <a:lvl6pPr marL="2286033" indent="0" algn="ctr">
              <a:buNone/>
              <a:defRPr sz="1600"/>
            </a:lvl6pPr>
            <a:lvl7pPr marL="2743240" indent="0" algn="ctr">
              <a:buNone/>
              <a:defRPr sz="1600"/>
            </a:lvl7pPr>
            <a:lvl8pPr marL="3200446" indent="0" algn="ctr">
              <a:buNone/>
              <a:defRPr sz="1600"/>
            </a:lvl8pPr>
            <a:lvl9pPr marL="3657654" indent="0" algn="ctr">
              <a:buNone/>
              <a:defRPr sz="1600"/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BA4EB-E40E-4C0C-A545-971487F272A6}" type="datetimeFigureOut">
              <a:rPr lang="pt-PT" smtClean="0"/>
              <a:t>07/07/2022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E068A-B02C-4654-9732-B7837EB962E1}" type="slidenum">
              <a:rPr lang="pt-PT" smtClean="0"/>
              <a:t>‹nº›</a:t>
            </a:fld>
            <a:endParaRPr lang="pt-PT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686D8FC2-DA2B-1A66-AA99-21C6778F68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42942" y="205543"/>
            <a:ext cx="893142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748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BA4EB-E40E-4C0C-A545-971487F272A6}" type="datetimeFigureOut">
              <a:rPr lang="pt-PT" smtClean="0"/>
              <a:t>07/07/2022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E068A-B02C-4654-9732-B7837EB962E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82234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BA4EB-E40E-4C0C-A545-971487F272A6}" type="datetimeFigureOut">
              <a:rPr lang="pt-PT" smtClean="0"/>
              <a:t>07/07/2022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E068A-B02C-4654-9732-B7837EB962E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317050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9376B-96AC-4322-A214-F0FA44B0FAA6}" type="datetimeFigureOut">
              <a:rPr lang="pt-PT" smtClean="0"/>
              <a:t>07/07/2022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7C667-7361-4D24-9861-7065618857C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034432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609600" y="6403342"/>
            <a:ext cx="2844800" cy="365125"/>
          </a:xfrm>
        </p:spPr>
        <p:txBody>
          <a:bodyPr/>
          <a:lstStyle>
            <a:lvl1pPr>
              <a:defRPr sz="1000"/>
            </a:lvl1pPr>
          </a:lstStyle>
          <a:p>
            <a:r>
              <a:rPr lang="pt-PT"/>
              <a:t>ANSR, Barcarena, Portugal  13/03/2022 </a:t>
            </a:r>
            <a:endParaRPr lang="pt-PT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11136560" y="6433708"/>
            <a:ext cx="445840" cy="365125"/>
          </a:xfrm>
        </p:spPr>
        <p:txBody>
          <a:bodyPr/>
          <a:lstStyle>
            <a:lvl1pPr>
              <a:defRPr sz="1050"/>
            </a:lvl1pPr>
          </a:lstStyle>
          <a:p>
            <a:fld id="{75E7C667-7361-4D24-9861-7065618857CF}" type="slidenum">
              <a:rPr lang="pt-PT" smtClean="0"/>
              <a:pPr/>
              <a:t>‹nº›</a:t>
            </a:fld>
            <a:endParaRPr lang="pt-PT"/>
          </a:p>
        </p:txBody>
      </p:sp>
      <p:pic>
        <p:nvPicPr>
          <p:cNvPr id="7" name="Marcador de Posição de Conteúdo 8" descr="Logo_ANSR_pequeno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10715243" y="255919"/>
            <a:ext cx="1288474" cy="876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09914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9376B-96AC-4322-A214-F0FA44B0FAA6}" type="datetimeFigureOut">
              <a:rPr lang="pt-PT" smtClean="0"/>
              <a:t>07/07/2022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7C667-7361-4D24-9861-7065618857CF}" type="slidenum">
              <a:rPr lang="pt-PT" smtClean="0"/>
              <a:t>‹nº›</a:t>
            </a:fld>
            <a:endParaRPr lang="pt-PT"/>
          </a:p>
        </p:txBody>
      </p:sp>
      <p:pic>
        <p:nvPicPr>
          <p:cNvPr id="9" name="Marcador de Posição de Conteúdo 8" descr="Logo_ANSR_pequeno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10715243" y="255919"/>
            <a:ext cx="1288474" cy="876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321651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9376B-96AC-4322-A214-F0FA44B0FAA6}" type="datetimeFigureOut">
              <a:rPr lang="pt-PT" smtClean="0"/>
              <a:t>07/07/2022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7C667-7361-4D24-9861-7065618857CF}" type="slidenum">
              <a:rPr lang="pt-PT" smtClean="0"/>
              <a:t>‹nº›</a:t>
            </a:fld>
            <a:endParaRPr lang="pt-PT"/>
          </a:p>
        </p:txBody>
      </p:sp>
      <p:pic>
        <p:nvPicPr>
          <p:cNvPr id="9" name="Marcador de Posição de Conteúdo 8" descr="Logo_ANSR_pequeno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10715243" y="255919"/>
            <a:ext cx="1288474" cy="876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240053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48951" y="561413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9376B-96AC-4322-A214-F0FA44B0FAA6}" type="datetimeFigureOut">
              <a:rPr lang="pt-PT" smtClean="0"/>
              <a:t>07/07/2022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7C667-7361-4D24-9861-7065618857CF}" type="slidenum">
              <a:rPr lang="pt-PT" smtClean="0"/>
              <a:t>‹nº›</a:t>
            </a:fld>
            <a:endParaRPr lang="pt-PT"/>
          </a:p>
        </p:txBody>
      </p:sp>
      <p:pic>
        <p:nvPicPr>
          <p:cNvPr id="11" name="Marcador de Posição de Conteúdo 8" descr="Logo_ANSR_pequeno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10715243" y="255919"/>
            <a:ext cx="1288474" cy="876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349568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9376B-96AC-4322-A214-F0FA44B0FAA6}" type="datetimeFigureOut">
              <a:rPr lang="pt-PT" smtClean="0"/>
              <a:t>07/07/2022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7C667-7361-4D24-9861-7065618857CF}" type="slidenum">
              <a:rPr lang="pt-PT" smtClean="0"/>
              <a:t>‹nº›</a:t>
            </a:fld>
            <a:endParaRPr lang="pt-PT"/>
          </a:p>
        </p:txBody>
      </p:sp>
      <p:pic>
        <p:nvPicPr>
          <p:cNvPr id="7" name="Marcador de Posição de Conteúdo 8" descr="Logo_ANSR_pequeno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10715243" y="255919"/>
            <a:ext cx="1288474" cy="876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738221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9376B-96AC-4322-A214-F0FA44B0FAA6}" type="datetimeFigureOut">
              <a:rPr lang="pt-PT" smtClean="0"/>
              <a:t>07/07/2022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7C667-7361-4D24-9861-7065618857CF}" type="slidenum">
              <a:rPr lang="pt-PT" smtClean="0"/>
              <a:t>‹nº›</a:t>
            </a:fld>
            <a:endParaRPr lang="pt-PT"/>
          </a:p>
        </p:txBody>
      </p:sp>
      <p:pic>
        <p:nvPicPr>
          <p:cNvPr id="6" name="Marcador de Posição de Conteúdo 8" descr="Logo_ANSR_pequeno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10715243" y="255919"/>
            <a:ext cx="1288474" cy="876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008288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9376B-96AC-4322-A214-F0FA44B0FAA6}" type="datetimeFigureOut">
              <a:rPr lang="pt-PT" smtClean="0"/>
              <a:t>07/07/2022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7C667-7361-4D24-9861-7065618857CF}" type="slidenum">
              <a:rPr lang="pt-PT" smtClean="0"/>
              <a:t>‹nº›</a:t>
            </a:fld>
            <a:endParaRPr lang="pt-PT"/>
          </a:p>
        </p:txBody>
      </p:sp>
      <p:pic>
        <p:nvPicPr>
          <p:cNvPr id="9" name="Marcador de Posição de Conteúdo 8" descr="Logo_ANSR_pequeno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10715243" y="255919"/>
            <a:ext cx="1288474" cy="876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21703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BA4EB-E40E-4C0C-A545-971487F272A6}" type="datetimeFigureOut">
              <a:rPr lang="pt-PT" smtClean="0"/>
              <a:t>07/07/2022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E068A-B02C-4654-9732-B7837EB962E1}" type="slidenum">
              <a:rPr lang="pt-PT" smtClean="0"/>
              <a:t>‹nº›</a:t>
            </a:fld>
            <a:endParaRPr lang="pt-PT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3FFF485-0DA0-6B11-FFD7-60F3DCF5F3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42942" y="205543"/>
            <a:ext cx="893142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8681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9376B-96AC-4322-A214-F0FA44B0FAA6}" type="datetimeFigureOut">
              <a:rPr lang="pt-PT" smtClean="0"/>
              <a:t>07/07/2022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7C667-7361-4D24-9861-7065618857CF}" type="slidenum">
              <a:rPr lang="pt-PT" smtClean="0"/>
              <a:t>‹nº›</a:t>
            </a:fld>
            <a:endParaRPr lang="pt-PT"/>
          </a:p>
        </p:txBody>
      </p:sp>
      <p:pic>
        <p:nvPicPr>
          <p:cNvPr id="8" name="Marcador de Posição de Conteúdo 8" descr="Logo_ANSR_pequeno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10715243" y="255919"/>
            <a:ext cx="1288474" cy="876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99229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9376B-96AC-4322-A214-F0FA44B0FAA6}" type="datetimeFigureOut">
              <a:rPr lang="pt-PT" smtClean="0"/>
              <a:t>07/07/2022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7C667-7361-4D24-9861-7065618857CF}" type="slidenum">
              <a:rPr lang="pt-PT" smtClean="0"/>
              <a:t>‹nº›</a:t>
            </a:fld>
            <a:endParaRPr lang="pt-PT"/>
          </a:p>
        </p:txBody>
      </p:sp>
      <p:pic>
        <p:nvPicPr>
          <p:cNvPr id="7" name="Marcador de Posição de Conteúdo 8" descr="Logo_ANSR_pequeno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10715243" y="255919"/>
            <a:ext cx="1288474" cy="876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59352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9376B-96AC-4322-A214-F0FA44B0FAA6}" type="datetimeFigureOut">
              <a:rPr lang="pt-PT" smtClean="0"/>
              <a:t>07/07/2022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7C667-7361-4D24-9861-7065618857CF}" type="slidenum">
              <a:rPr lang="pt-PT" smtClean="0"/>
              <a:t>‹nº›</a:t>
            </a:fld>
            <a:endParaRPr lang="pt-PT"/>
          </a:p>
        </p:txBody>
      </p:sp>
      <p:pic>
        <p:nvPicPr>
          <p:cNvPr id="8" name="Marcador de Posição de Conteúdo 8" descr="Logo_ANSR_pequeno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10715243" y="255919"/>
            <a:ext cx="1288474" cy="876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124179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s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07287" y="332254"/>
            <a:ext cx="4177426" cy="360099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lvl1pPr marL="0" indent="0" algn="ctr">
              <a:buNone/>
              <a:defRPr lang="pt-PT" sz="2600" b="1" baseline="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cs typeface="Arial" pitchFamily="34" charset="0"/>
              </a:defRPr>
            </a:lvl1pPr>
          </a:lstStyle>
          <a:p>
            <a:pPr marL="0" lvl="0" algn="ctr"/>
            <a:r>
              <a:rPr lang="en-US" dirty="0"/>
              <a:t>Clique </a:t>
            </a:r>
            <a:r>
              <a:rPr lang="en-US" noProof="0" dirty="0"/>
              <a:t>para</a:t>
            </a:r>
            <a:r>
              <a:rPr lang="en-US" dirty="0"/>
              <a:t> </a:t>
            </a:r>
            <a:r>
              <a:rPr lang="en-US" dirty="0" err="1"/>
              <a:t>editar</a:t>
            </a:r>
            <a:r>
              <a:rPr lang="en-US" dirty="0"/>
              <a:t> o </a:t>
            </a:r>
            <a:r>
              <a:rPr lang="en-US" dirty="0" err="1"/>
              <a:t>estilo</a:t>
            </a:r>
            <a:endParaRPr lang="en-US" dirty="0"/>
          </a:p>
        </p:txBody>
      </p:sp>
      <p:sp>
        <p:nvSpPr>
          <p:cNvPr id="3" name="Marcador de Posição do Número do Diapositivo 2"/>
          <p:cNvSpPr>
            <a:spLocks noGrp="1"/>
          </p:cNvSpPr>
          <p:nvPr>
            <p:ph type="sldNum" sz="quarter" idx="10"/>
          </p:nvPr>
        </p:nvSpPr>
        <p:spPr>
          <a:xfrm>
            <a:off x="11038620" y="6554262"/>
            <a:ext cx="905025" cy="226591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889833-37E7-4433-B8C1-6BCDD20347CA}" type="slidenum">
              <a:rPr kumimoji="0" lang="es-ES" sz="1000" b="1" i="0" u="none" strike="noStrike" kern="1200" cap="none" spc="0" normalizeH="0" baseline="0" noProof="0" smtClean="0">
                <a:ln>
                  <a:noFill/>
                </a:ln>
                <a:solidFill>
                  <a:srgbClr val="1F4A7D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rgbClr val="1F4A7D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9" name="Marcador de Posição de Conteúdo 5"/>
          <p:cNvSpPr>
            <a:spLocks noGrp="1"/>
          </p:cNvSpPr>
          <p:nvPr>
            <p:ph sz="quarter" idx="11"/>
          </p:nvPr>
        </p:nvSpPr>
        <p:spPr>
          <a:xfrm>
            <a:off x="256675" y="1363579"/>
            <a:ext cx="11686968" cy="503722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450"/>
              </a:spcAft>
              <a:defRPr sz="2400" b="1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  <a:lvl2pPr>
              <a:lnSpc>
                <a:spcPct val="100000"/>
              </a:lnSpc>
              <a:spcBef>
                <a:spcPts val="425"/>
              </a:spcBef>
              <a:spcAft>
                <a:spcPts val="225"/>
              </a:spcAft>
              <a:defRPr sz="220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50"/>
              </a:spcAft>
              <a:defRPr sz="200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defRPr>
            </a:lvl3pPr>
            <a:lvl4pPr marL="1076325" indent="-22860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defRPr lang="pt-PT" sz="1800" kern="1200" dirty="0" smtClean="0">
                <a:solidFill>
                  <a:srgbClr val="1F4A7D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838200" indent="0">
              <a:lnSpc>
                <a:spcPct val="100000"/>
              </a:lnSpc>
              <a:spcBef>
                <a:spcPts val="600"/>
              </a:spcBef>
              <a:spcAft>
                <a:spcPts val="450"/>
              </a:spcAft>
              <a:buNone/>
              <a:defRPr/>
            </a:lvl5pPr>
          </a:lstStyle>
          <a:p>
            <a:pPr lvl="0"/>
            <a:r>
              <a:rPr lang="en-US" noProof="0" dirty="0"/>
              <a:t>Clique para </a:t>
            </a:r>
            <a:r>
              <a:rPr lang="en-US" noProof="0" dirty="0" err="1"/>
              <a:t>editar</a:t>
            </a:r>
            <a:r>
              <a:rPr lang="en-US" noProof="0" dirty="0"/>
              <a:t> </a:t>
            </a:r>
            <a:r>
              <a:rPr lang="en-US" noProof="0" dirty="0" err="1"/>
              <a:t>os</a:t>
            </a:r>
            <a:r>
              <a:rPr lang="en-US" noProof="0" dirty="0"/>
              <a:t> </a:t>
            </a:r>
            <a:r>
              <a:rPr lang="en-US" noProof="0" dirty="0" err="1"/>
              <a:t>estilos</a:t>
            </a:r>
            <a:endParaRPr lang="en-US" noProof="0" dirty="0"/>
          </a:p>
          <a:p>
            <a:pPr lvl="1"/>
            <a:r>
              <a:rPr lang="en-US" noProof="0" dirty="0"/>
              <a:t>Segundo </a:t>
            </a:r>
            <a:r>
              <a:rPr lang="en-US" noProof="0" dirty="0" err="1"/>
              <a:t>nível</a:t>
            </a:r>
            <a:endParaRPr lang="en-US" noProof="0" dirty="0"/>
          </a:p>
          <a:p>
            <a:pPr lvl="2"/>
            <a:r>
              <a:rPr lang="en-US" noProof="0" dirty="0" err="1"/>
              <a:t>Terceiro</a:t>
            </a:r>
            <a:r>
              <a:rPr lang="en-US" noProof="0" dirty="0"/>
              <a:t> </a:t>
            </a:r>
            <a:r>
              <a:rPr lang="en-US" noProof="0" dirty="0" err="1"/>
              <a:t>nível</a:t>
            </a:r>
            <a:endParaRPr lang="en-US" noProof="0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/>
          </p:nvPr>
        </p:nvSpPr>
        <p:spPr>
          <a:xfrm>
            <a:off x="3352800" y="771924"/>
            <a:ext cx="5486400" cy="200746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800" b="0" baseline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75355048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0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BA4EB-E40E-4C0C-A545-971487F272A6}" type="datetimeFigureOut">
              <a:rPr lang="pt-PT" smtClean="0"/>
              <a:t>07/07/2022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E068A-B02C-4654-9732-B7837EB962E1}" type="slidenum">
              <a:rPr lang="pt-PT" smtClean="0"/>
              <a:t>‹nº›</a:t>
            </a:fld>
            <a:endParaRPr lang="pt-PT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9762A1E4-3039-FBBC-9E30-1FB3B7D4A1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42942" y="205543"/>
            <a:ext cx="893142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760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BA4EB-E40E-4C0C-A545-971487F272A6}" type="datetimeFigureOut">
              <a:rPr lang="pt-PT" smtClean="0"/>
              <a:t>07/07/2022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E068A-B02C-4654-9732-B7837EB962E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84178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3" indent="0">
              <a:buNone/>
              <a:defRPr sz="1800" b="1"/>
            </a:lvl3pPr>
            <a:lvl4pPr marL="1371620" indent="0">
              <a:buNone/>
              <a:defRPr sz="1600" b="1"/>
            </a:lvl4pPr>
            <a:lvl5pPr marL="1828827" indent="0">
              <a:buNone/>
              <a:defRPr sz="1600" b="1"/>
            </a:lvl5pPr>
            <a:lvl6pPr marL="2286033" indent="0">
              <a:buNone/>
              <a:defRPr sz="1600" b="1"/>
            </a:lvl6pPr>
            <a:lvl7pPr marL="2743240" indent="0">
              <a:buNone/>
              <a:defRPr sz="1600" b="1"/>
            </a:lvl7pPr>
            <a:lvl8pPr marL="3200446" indent="0">
              <a:buNone/>
              <a:defRPr sz="1600" b="1"/>
            </a:lvl8pPr>
            <a:lvl9pPr marL="3657654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3" indent="0">
              <a:buNone/>
              <a:defRPr sz="1800" b="1"/>
            </a:lvl3pPr>
            <a:lvl4pPr marL="1371620" indent="0">
              <a:buNone/>
              <a:defRPr sz="1600" b="1"/>
            </a:lvl4pPr>
            <a:lvl5pPr marL="1828827" indent="0">
              <a:buNone/>
              <a:defRPr sz="1600" b="1"/>
            </a:lvl5pPr>
            <a:lvl6pPr marL="2286033" indent="0">
              <a:buNone/>
              <a:defRPr sz="1600" b="1"/>
            </a:lvl6pPr>
            <a:lvl7pPr marL="2743240" indent="0">
              <a:buNone/>
              <a:defRPr sz="1600" b="1"/>
            </a:lvl7pPr>
            <a:lvl8pPr marL="3200446" indent="0">
              <a:buNone/>
              <a:defRPr sz="1600" b="1"/>
            </a:lvl8pPr>
            <a:lvl9pPr marL="3657654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BA4EB-E40E-4C0C-A545-971487F272A6}" type="datetimeFigureOut">
              <a:rPr lang="pt-PT" smtClean="0"/>
              <a:t>07/07/2022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E068A-B02C-4654-9732-B7837EB962E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84859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BA4EB-E40E-4C0C-A545-971487F272A6}" type="datetimeFigureOut">
              <a:rPr lang="pt-PT" smtClean="0"/>
              <a:t>07/07/2022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E068A-B02C-4654-9732-B7837EB962E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70439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BA4EB-E40E-4C0C-A545-971487F272A6}" type="datetimeFigureOut">
              <a:rPr lang="pt-PT" smtClean="0"/>
              <a:t>07/07/2022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E068A-B02C-4654-9732-B7837EB962E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76146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3" indent="0">
              <a:buNone/>
              <a:defRPr sz="1200"/>
            </a:lvl3pPr>
            <a:lvl4pPr marL="1371620" indent="0">
              <a:buNone/>
              <a:defRPr sz="1000"/>
            </a:lvl4pPr>
            <a:lvl5pPr marL="1828827" indent="0">
              <a:buNone/>
              <a:defRPr sz="1000"/>
            </a:lvl5pPr>
            <a:lvl6pPr marL="2286033" indent="0">
              <a:buNone/>
              <a:defRPr sz="1000"/>
            </a:lvl6pPr>
            <a:lvl7pPr marL="2743240" indent="0">
              <a:buNone/>
              <a:defRPr sz="1000"/>
            </a:lvl7pPr>
            <a:lvl8pPr marL="3200446" indent="0">
              <a:buNone/>
              <a:defRPr sz="1000"/>
            </a:lvl8pPr>
            <a:lvl9pPr marL="3657654" indent="0">
              <a:buNone/>
              <a:defRPr sz="10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BA4EB-E40E-4C0C-A545-971487F272A6}" type="datetimeFigureOut">
              <a:rPr lang="pt-PT" smtClean="0"/>
              <a:t>07/07/2022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E068A-B02C-4654-9732-B7837EB962E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32997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3" indent="0">
              <a:buNone/>
              <a:defRPr sz="2400"/>
            </a:lvl3pPr>
            <a:lvl4pPr marL="1371620" indent="0">
              <a:buNone/>
              <a:defRPr sz="2000"/>
            </a:lvl4pPr>
            <a:lvl5pPr marL="1828827" indent="0">
              <a:buNone/>
              <a:defRPr sz="2000"/>
            </a:lvl5pPr>
            <a:lvl6pPr marL="2286033" indent="0">
              <a:buNone/>
              <a:defRPr sz="2000"/>
            </a:lvl6pPr>
            <a:lvl7pPr marL="2743240" indent="0">
              <a:buNone/>
              <a:defRPr sz="2000"/>
            </a:lvl7pPr>
            <a:lvl8pPr marL="3200446" indent="0">
              <a:buNone/>
              <a:defRPr sz="2000"/>
            </a:lvl8pPr>
            <a:lvl9pPr marL="3657654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3" indent="0">
              <a:buNone/>
              <a:defRPr sz="1200"/>
            </a:lvl3pPr>
            <a:lvl4pPr marL="1371620" indent="0">
              <a:buNone/>
              <a:defRPr sz="1000"/>
            </a:lvl4pPr>
            <a:lvl5pPr marL="1828827" indent="0">
              <a:buNone/>
              <a:defRPr sz="1000"/>
            </a:lvl5pPr>
            <a:lvl6pPr marL="2286033" indent="0">
              <a:buNone/>
              <a:defRPr sz="1000"/>
            </a:lvl6pPr>
            <a:lvl7pPr marL="2743240" indent="0">
              <a:buNone/>
              <a:defRPr sz="1000"/>
            </a:lvl7pPr>
            <a:lvl8pPr marL="3200446" indent="0">
              <a:buNone/>
              <a:defRPr sz="1000"/>
            </a:lvl8pPr>
            <a:lvl9pPr marL="3657654" indent="0">
              <a:buNone/>
              <a:defRPr sz="10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BA4EB-E40E-4C0C-A545-971487F272A6}" type="datetimeFigureOut">
              <a:rPr lang="pt-PT" smtClean="0"/>
              <a:t>07/07/2022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E068A-B02C-4654-9732-B7837EB962E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96055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5BA4EB-E40E-4C0C-A545-971487F272A6}" type="datetimeFigureOut">
              <a:rPr lang="pt-PT" smtClean="0"/>
              <a:t>07/07/2022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E068A-B02C-4654-9732-B7837EB962E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65157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1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3" indent="-228603" algn="l" defTabSz="91441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0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7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4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30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7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43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51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57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3" algn="l" defTabSz="9144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0" algn="l" defTabSz="9144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7" algn="l" defTabSz="9144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3" algn="l" defTabSz="9144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0" algn="l" defTabSz="9144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6" algn="l" defTabSz="9144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54" algn="l" defTabSz="9144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29376B-96AC-4322-A214-F0FA44B0FAA6}" type="datetimeFigureOut">
              <a:rPr lang="pt-PT" smtClean="0"/>
              <a:t>07/07/2022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E7C667-7361-4D24-9861-7065618857C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50202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1.emf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10" Type="http://schemas.microsoft.com/office/2007/relationships/hdphoto" Target="../media/hdphoto1.wdp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9.png"/><Relationship Id="rId4" Type="http://schemas.openxmlformats.org/officeDocument/2006/relationships/image" Target="../media/image1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m texto, eletrónica, captura de ecrã, gráficos de vetor&#10;&#10;Descrição gerada automaticamente">
            <a:extLst>
              <a:ext uri="{FF2B5EF4-FFF2-40B4-BE49-F238E27FC236}">
                <a16:creationId xmlns:a16="http://schemas.microsoft.com/office/drawing/2014/main" id="{3E48A2F0-C7D5-E883-09EF-1474EF7F6B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" y="0"/>
            <a:ext cx="12185904" cy="685800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6386691" y="3004346"/>
            <a:ext cx="50250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3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SEGURANÇA RODOVIÁRIA</a:t>
            </a:r>
          </a:p>
          <a:p>
            <a:endParaRPr lang="pt-PT" sz="3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pt-PT" sz="3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6403170" y="4386671"/>
            <a:ext cx="500860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IMPACTO SOCIAL E ECONÓMICO DA SINSITRALIDADE</a:t>
            </a:r>
          </a:p>
          <a:p>
            <a:endParaRPr lang="pt-PT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176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860" y="4225757"/>
            <a:ext cx="3168352" cy="237626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649794" y="20767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3800" b="1" i="0" u="none" strike="noStrike" kern="1200" cap="none" spc="0" normalizeH="0" baseline="0" noProof="0">
                <a:ln>
                  <a:noFill/>
                </a:ln>
                <a:solidFill>
                  <a:srgbClr val="002469"/>
                </a:solidFill>
                <a:effectLst/>
                <a:uLnTx/>
                <a:uFillTx/>
                <a:latin typeface="Calibri" pitchFamily="34" charset="0"/>
                <a:ea typeface="ヒラギノ角ゴ Pro W3"/>
                <a:cs typeface="ヒラギノ角ゴ Pro W3"/>
              </a:rPr>
              <a:t>Estradas Seguras que salvam vidas</a:t>
            </a:r>
            <a:endParaRPr kumimoji="0" lang="pt-PT" sz="3800" b="1" i="0" u="none" strike="noStrike" kern="1200" cap="none" spc="0" normalizeH="0" baseline="0" noProof="0" dirty="0">
              <a:ln>
                <a:noFill/>
              </a:ln>
              <a:solidFill>
                <a:srgbClr val="002469"/>
              </a:solidFill>
              <a:effectLst/>
              <a:uLnTx/>
              <a:uFillTx/>
              <a:latin typeface="Calibri" pitchFamily="34" charset="0"/>
              <a:ea typeface="ヒラギノ角ゴ Pro W3"/>
              <a:cs typeface="ヒラギノ角ゴ Pro W3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3867638" y="1221211"/>
            <a:ext cx="4940176" cy="30045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IP4 – Alto do Espinho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2005-2013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PT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43 Vidas salvas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PT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322 feridos graves evitados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PT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Redução 90% VM e FG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PT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Investimento 2,5M€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PT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Poupanças Superiores 300M€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86"/>
          <a:stretch/>
        </p:blipFill>
        <p:spPr>
          <a:xfrm>
            <a:off x="267919" y="1613002"/>
            <a:ext cx="3217882" cy="2525438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19" y="4365104"/>
            <a:ext cx="3217882" cy="214219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3512" y="1613002"/>
            <a:ext cx="3121349" cy="2341012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4272" y="4114311"/>
            <a:ext cx="3525033" cy="264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879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9794" y="207677"/>
            <a:ext cx="10972800" cy="1143000"/>
          </a:xfrm>
        </p:spPr>
        <p:txBody>
          <a:bodyPr>
            <a:normAutofit/>
          </a:bodyPr>
          <a:lstStyle/>
          <a:p>
            <a:r>
              <a:rPr lang="pt-PT" sz="3800" b="1" dirty="0">
                <a:solidFill>
                  <a:srgbClr val="002469"/>
                </a:solidFill>
                <a:latin typeface="Calibri" pitchFamily="34" charset="0"/>
                <a:ea typeface="ヒラギノ角ゴ Pro W3"/>
                <a:cs typeface="ヒラギノ角ゴ Pro W3"/>
              </a:rPr>
              <a:t>Estradas Seguras que salvam vidas</a:t>
            </a:r>
          </a:p>
        </p:txBody>
      </p:sp>
      <p:sp>
        <p:nvSpPr>
          <p:cNvPr id="7" name="Retângulo 6"/>
          <p:cNvSpPr/>
          <p:nvPr/>
        </p:nvSpPr>
        <p:spPr>
          <a:xfrm>
            <a:off x="541346" y="1268760"/>
            <a:ext cx="507015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A4 – Túnel do Marão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PT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160 Vidas salvas </a:t>
            </a:r>
            <a:r>
              <a:rPr kumimoji="0" lang="pt-PT" sz="2600" b="1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(1)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PT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+500M€ CSE</a:t>
            </a:r>
          </a:p>
        </p:txBody>
      </p:sp>
      <p:sp>
        <p:nvSpPr>
          <p:cNvPr id="4" name="Retângulo 3"/>
          <p:cNvSpPr/>
          <p:nvPr/>
        </p:nvSpPr>
        <p:spPr>
          <a:xfrm>
            <a:off x="28422" y="6590449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100" b="1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(1) </a:t>
            </a:r>
            <a:r>
              <a:rPr kumimoji="0" lang="pt-PT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inclui medidas baixo custo implementadas em 2005</a:t>
            </a:r>
          </a:p>
        </p:txBody>
      </p:sp>
      <p:pic>
        <p:nvPicPr>
          <p:cNvPr id="25" name="Imagem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992" y="2708920"/>
            <a:ext cx="4153105" cy="2767222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9896" y="2739839"/>
            <a:ext cx="5537047" cy="2736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8951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17"/>
          <p:cNvSpPr/>
          <p:nvPr/>
        </p:nvSpPr>
        <p:spPr>
          <a:xfrm>
            <a:off x="10104" y="5488034"/>
            <a:ext cx="12181896" cy="1382851"/>
          </a:xfrm>
          <a:prstGeom prst="roundRect">
            <a:avLst>
              <a:gd name="adj" fmla="val 2986"/>
            </a:avLst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forte correlação entre investimento em infraestruturas rodoviárias e a redução da sinistralidade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Investimento em </a:t>
            </a:r>
            <a:r>
              <a:rPr kumimoji="0" lang="pt-PT" sz="3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+3.200 km</a:t>
            </a:r>
            <a:r>
              <a:rPr kumimoji="0" lang="pt-PT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pt-PT" sz="2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em estradas com mais qualidade e segurança</a:t>
            </a:r>
            <a:endParaRPr kumimoji="0" lang="en-US" sz="23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3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+80%</a:t>
            </a:r>
            <a:r>
              <a:rPr kumimoji="0" lang="pt-PT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pt-PT" sz="2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redução em vítimas mortais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7408" y="476672"/>
            <a:ext cx="10972800" cy="1143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700" b="1" dirty="0" err="1">
                <a:solidFill>
                  <a:srgbClr val="002469"/>
                </a:solidFill>
                <a:latin typeface="+mn-lt"/>
                <a:ea typeface="ヒラギノ角ゴ Pro W3"/>
                <a:cs typeface="ヒラギノ角ゴ Pro W3"/>
              </a:rPr>
              <a:t>Investimento</a:t>
            </a:r>
            <a:r>
              <a:rPr lang="en-US" sz="3700" b="1" dirty="0">
                <a:solidFill>
                  <a:srgbClr val="002469"/>
                </a:solidFill>
                <a:latin typeface="+mn-lt"/>
                <a:ea typeface="ヒラギノ角ゴ Pro W3"/>
                <a:cs typeface="ヒラギノ角ゴ Pro W3"/>
              </a:rPr>
              <a:t> </a:t>
            </a:r>
            <a:r>
              <a:rPr lang="en-US" sz="3700" b="1" dirty="0" err="1">
                <a:solidFill>
                  <a:srgbClr val="002469"/>
                </a:solidFill>
                <a:latin typeface="+mn-lt"/>
                <a:ea typeface="ヒラギノ角ゴ Pro W3"/>
                <a:cs typeface="ヒラギノ角ゴ Pro W3"/>
              </a:rPr>
              <a:t>em</a:t>
            </a:r>
            <a:r>
              <a:rPr lang="en-US" sz="3700" b="1" dirty="0">
                <a:solidFill>
                  <a:srgbClr val="002469"/>
                </a:solidFill>
                <a:latin typeface="+mn-lt"/>
                <a:ea typeface="ヒラギノ角ゴ Pro W3"/>
                <a:cs typeface="ヒラギノ角ゴ Pro W3"/>
              </a:rPr>
              <a:t> </a:t>
            </a:r>
            <a:r>
              <a:rPr lang="en-US" sz="3700" b="1" dirty="0" err="1">
                <a:solidFill>
                  <a:srgbClr val="002469"/>
                </a:solidFill>
                <a:latin typeface="+mn-lt"/>
                <a:ea typeface="ヒラギノ角ゴ Pro W3"/>
                <a:cs typeface="ヒラギノ角ゴ Pro W3"/>
              </a:rPr>
              <a:t>infraestruturas</a:t>
            </a:r>
            <a:r>
              <a:rPr lang="en-US" sz="3700" b="1" dirty="0">
                <a:solidFill>
                  <a:srgbClr val="002469"/>
                </a:solidFill>
                <a:latin typeface="+mn-lt"/>
                <a:ea typeface="ヒラギノ角ゴ Pro W3"/>
                <a:cs typeface="ヒラギノ角ゴ Pro W3"/>
              </a:rPr>
              <a:t> </a:t>
            </a:r>
            <a:r>
              <a:rPr lang="en-US" sz="3700" b="1" dirty="0" err="1">
                <a:solidFill>
                  <a:srgbClr val="002469"/>
                </a:solidFill>
                <a:latin typeface="+mn-lt"/>
                <a:ea typeface="ヒラギノ角ゴ Pro W3"/>
                <a:cs typeface="ヒラギノ角ゴ Pro W3"/>
              </a:rPr>
              <a:t>rodoviárias</a:t>
            </a:r>
            <a:endParaRPr lang="en-US" sz="3700" b="1" dirty="0">
              <a:solidFill>
                <a:srgbClr val="002469"/>
              </a:solidFill>
              <a:latin typeface="+mn-lt"/>
              <a:ea typeface="ヒラギノ角ゴ Pro W3"/>
              <a:cs typeface="ヒラギノ角ゴ Pro W3"/>
            </a:endParaRPr>
          </a:p>
        </p:txBody>
      </p:sp>
      <p:graphicFrame>
        <p:nvGraphicFramePr>
          <p:cNvPr id="6" name="Gráfico 5"/>
          <p:cNvGraphicFramePr>
            <a:graphicFrameLocks/>
          </p:cNvGraphicFramePr>
          <p:nvPr/>
        </p:nvGraphicFramePr>
        <p:xfrm>
          <a:off x="695400" y="1268760"/>
          <a:ext cx="10513168" cy="4392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Rounded Rectangle 17"/>
          <p:cNvSpPr/>
          <p:nvPr/>
        </p:nvSpPr>
        <p:spPr>
          <a:xfrm>
            <a:off x="10104" y="1773899"/>
            <a:ext cx="2029275" cy="807958"/>
          </a:xfrm>
          <a:prstGeom prst="roundRect">
            <a:avLst>
              <a:gd name="adj" fmla="val 2986"/>
            </a:avLst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300" b="1" i="0" u="none" strike="noStrike" kern="1200" cap="none" spc="0" normalizeH="0" baseline="0" noProof="0" dirty="0">
                <a:ln>
                  <a:noFill/>
                </a:ln>
                <a:solidFill>
                  <a:srgbClr val="1965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1995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300" b="1" i="0" u="none" strike="noStrike" kern="1200" cap="none" spc="0" normalizeH="0" baseline="0" noProof="0" dirty="0">
                <a:ln>
                  <a:noFill/>
                </a:ln>
                <a:solidFill>
                  <a:srgbClr val="1965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7% PIB</a:t>
            </a:r>
          </a:p>
        </p:txBody>
      </p:sp>
      <p:sp>
        <p:nvSpPr>
          <p:cNvPr id="11" name="Rounded Rectangle 17"/>
          <p:cNvSpPr/>
          <p:nvPr/>
        </p:nvSpPr>
        <p:spPr>
          <a:xfrm>
            <a:off x="0" y="3495157"/>
            <a:ext cx="2029275" cy="807958"/>
          </a:xfrm>
          <a:prstGeom prst="roundRect">
            <a:avLst>
              <a:gd name="adj" fmla="val 2986"/>
            </a:avLst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300" b="1" i="0" u="none" strike="noStrike" kern="1200" cap="none" spc="0" normalizeH="0" baseline="0" noProof="0" dirty="0">
                <a:ln>
                  <a:noFill/>
                </a:ln>
                <a:solidFill>
                  <a:srgbClr val="1965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2019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300" b="1" i="0" u="none" strike="noStrike" kern="1200" cap="none" spc="0" normalizeH="0" baseline="0" noProof="0" dirty="0">
                <a:ln>
                  <a:noFill/>
                </a:ln>
                <a:solidFill>
                  <a:srgbClr val="1965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3% PIB</a:t>
            </a:r>
          </a:p>
        </p:txBody>
      </p:sp>
    </p:spTree>
    <p:extLst>
      <p:ext uri="{BB962C8B-B14F-4D97-AF65-F5344CB8AC3E}">
        <p14:creationId xmlns:p14="http://schemas.microsoft.com/office/powerpoint/2010/main" val="15875588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Conexão reta 22"/>
          <p:cNvCxnSpPr>
            <a:stCxn id="25" idx="2"/>
          </p:cNvCxnSpPr>
          <p:nvPr/>
        </p:nvCxnSpPr>
        <p:spPr>
          <a:xfrm flipH="1">
            <a:off x="3047825" y="2360086"/>
            <a:ext cx="7950" cy="1423745"/>
          </a:xfrm>
          <a:prstGeom prst="line">
            <a:avLst/>
          </a:prstGeom>
          <a:noFill/>
          <a:ln w="12700" cap="flat" cmpd="sng" algn="ctr">
            <a:solidFill>
              <a:srgbClr val="F37002"/>
            </a:solidFill>
            <a:prstDash val="dash"/>
            <a:miter lim="800000"/>
          </a:ln>
          <a:effectLst/>
        </p:spPr>
      </p:cxnSp>
      <p:sp>
        <p:nvSpPr>
          <p:cNvPr id="24" name="Rectângulo 38"/>
          <p:cNvSpPr/>
          <p:nvPr/>
        </p:nvSpPr>
        <p:spPr>
          <a:xfrm>
            <a:off x="1199457" y="1736163"/>
            <a:ext cx="1802276" cy="623923"/>
          </a:xfrm>
          <a:prstGeom prst="rect">
            <a:avLst/>
          </a:prstGeom>
          <a:solidFill>
            <a:srgbClr val="7F7F7F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400" b="1" i="0" u="none" strike="noStrike" kern="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Portugal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400" b="1" i="0" u="none" strike="noStrike" kern="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1995-2019</a:t>
            </a:r>
          </a:p>
        </p:txBody>
      </p:sp>
      <p:sp>
        <p:nvSpPr>
          <p:cNvPr id="25" name="Rectângulo 39"/>
          <p:cNvSpPr/>
          <p:nvPr/>
        </p:nvSpPr>
        <p:spPr>
          <a:xfrm>
            <a:off x="3001731" y="1736163"/>
            <a:ext cx="108088" cy="623923"/>
          </a:xfrm>
          <a:prstGeom prst="rect">
            <a:avLst/>
          </a:prstGeom>
          <a:solidFill>
            <a:srgbClr val="F3700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6" name="Grupo 25"/>
          <p:cNvGrpSpPr>
            <a:grpSpLocks noChangeAspect="1"/>
          </p:cNvGrpSpPr>
          <p:nvPr/>
        </p:nvGrpSpPr>
        <p:grpSpPr>
          <a:xfrm>
            <a:off x="3309735" y="2520613"/>
            <a:ext cx="805731" cy="828111"/>
            <a:chOff x="6338781" y="1942595"/>
            <a:chExt cx="1247775" cy="1282433"/>
          </a:xfrm>
        </p:grpSpPr>
        <p:pic>
          <p:nvPicPr>
            <p:cNvPr id="27" name="Imagem 2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24" t="69888" r="49916" b="6233"/>
            <a:stretch/>
          </p:blipFill>
          <p:spPr>
            <a:xfrm>
              <a:off x="6338781" y="1942595"/>
              <a:ext cx="1247775" cy="952500"/>
            </a:xfrm>
            <a:prstGeom prst="rect">
              <a:avLst/>
            </a:prstGeom>
          </p:spPr>
        </p:pic>
        <p:sp>
          <p:nvSpPr>
            <p:cNvPr id="28" name="CaixaDeTexto 27"/>
            <p:cNvSpPr txBox="1"/>
            <p:nvPr/>
          </p:nvSpPr>
          <p:spPr>
            <a:xfrm>
              <a:off x="6514761" y="2115189"/>
              <a:ext cx="627095" cy="11098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PT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glow rad="101600">
                      <a:srgbClr val="7F7F7F">
                        <a:lumMod val="50000"/>
                        <a:alpha val="60000"/>
                      </a:srgbClr>
                    </a:glow>
                  </a:effectLst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€</a:t>
              </a:r>
            </a:p>
          </p:txBody>
        </p:sp>
      </p:grpSp>
      <p:sp>
        <p:nvSpPr>
          <p:cNvPr id="29" name="CaixaDeTexto 28"/>
          <p:cNvSpPr txBox="1"/>
          <p:nvPr/>
        </p:nvSpPr>
        <p:spPr>
          <a:xfrm>
            <a:off x="584350" y="2507431"/>
            <a:ext cx="229352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3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33.682 </a:t>
            </a:r>
            <a:r>
              <a:rPr kumimoji="0" lang="pt-PT" sz="2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M€</a:t>
            </a:r>
          </a:p>
        </p:txBody>
      </p:sp>
      <p:sp>
        <p:nvSpPr>
          <p:cNvPr id="30" name="Retângulo 29"/>
          <p:cNvSpPr/>
          <p:nvPr/>
        </p:nvSpPr>
        <p:spPr>
          <a:xfrm>
            <a:off x="4543530" y="2551236"/>
            <a:ext cx="324556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3000" b="1" i="0" u="none" strike="noStrike" kern="1200" cap="none" spc="0" normalizeH="0" baseline="0" noProof="0" dirty="0">
                <a:ln>
                  <a:noFill/>
                </a:ln>
                <a:solidFill>
                  <a:srgbClr val="18397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investimento</a:t>
            </a:r>
          </a:p>
        </p:txBody>
      </p:sp>
      <p:sp>
        <p:nvSpPr>
          <p:cNvPr id="31" name="Oval 30"/>
          <p:cNvSpPr/>
          <p:nvPr/>
        </p:nvSpPr>
        <p:spPr>
          <a:xfrm>
            <a:off x="2985831" y="2716791"/>
            <a:ext cx="108000" cy="108000"/>
          </a:xfrm>
          <a:prstGeom prst="ellipse">
            <a:avLst/>
          </a:prstGeom>
          <a:solidFill>
            <a:sysClr val="window" lastClr="FFFFFF"/>
          </a:solidFill>
          <a:ln w="19050" cap="flat" cmpd="sng" algn="ctr">
            <a:solidFill>
              <a:srgbClr val="F37002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584350" y="3581742"/>
            <a:ext cx="235623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3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174.810 </a:t>
            </a:r>
            <a:r>
              <a:rPr kumimoji="0" lang="pt-PT" sz="2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M€</a:t>
            </a:r>
          </a:p>
        </p:txBody>
      </p:sp>
      <p:sp>
        <p:nvSpPr>
          <p:cNvPr id="33" name="Retângulo 32"/>
          <p:cNvSpPr/>
          <p:nvPr/>
        </p:nvSpPr>
        <p:spPr>
          <a:xfrm>
            <a:off x="4660477" y="3141042"/>
            <a:ext cx="6620099" cy="1463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3000" b="1" i="0" u="none" strike="noStrike" kern="1200" cap="none" spc="0" normalizeH="0" baseline="0" noProof="0" dirty="0">
                <a:ln>
                  <a:noFill/>
                </a:ln>
                <a:solidFill>
                  <a:srgbClr val="18397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custos sociais e económicos evitados, o equivalente a 82,3% da riqueza criada em 2019</a:t>
            </a:r>
          </a:p>
        </p:txBody>
      </p:sp>
      <p:pic>
        <p:nvPicPr>
          <p:cNvPr id="35" name="Picture 2" descr="\\BARBARA-PC\partilha_bb\Sofia\ESTRADAS PORTUGAL\MATERIAL NOVO BB - 6ª FEIRA\Para trabalho\ref cliente\IP ICONES\IP ICONES\ICON\ICON PATRIMONIO\ICONES\REFER_PATRIMONIO.pn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F37002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1785" y="3315019"/>
            <a:ext cx="813681" cy="838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Imagem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7322" y="4648782"/>
            <a:ext cx="1006925" cy="775902"/>
          </a:xfrm>
          <a:prstGeom prst="rect">
            <a:avLst/>
          </a:prstGeom>
        </p:spPr>
      </p:pic>
      <p:sp>
        <p:nvSpPr>
          <p:cNvPr id="37" name="CaixaDeTexto 36"/>
          <p:cNvSpPr txBox="1"/>
          <p:nvPr/>
        </p:nvSpPr>
        <p:spPr>
          <a:xfrm>
            <a:off x="430939" y="4409021"/>
            <a:ext cx="25096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PT"/>
            </a:defPPr>
            <a:lvl1pPr algn="r">
              <a:defRPr sz="3000" b="1">
                <a:solidFill>
                  <a:schemeClr val="accent4"/>
                </a:solidFill>
                <a:latin typeface="Century Gothic" panose="020B050202020202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3000" b="1" i="0" u="none" strike="noStrike" kern="0" cap="none" spc="0" normalizeH="0" baseline="0" noProof="0" dirty="0">
                <a:ln>
                  <a:noFill/>
                </a:ln>
                <a:solidFill>
                  <a:srgbClr val="1E9D8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24.140 VM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3000" b="1" i="0" u="none" strike="noStrike" kern="0" cap="none" spc="0" normalizeH="0" baseline="0" noProof="0" dirty="0">
                <a:ln>
                  <a:noFill/>
                </a:ln>
                <a:solidFill>
                  <a:srgbClr val="1E9D8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170.456 FG</a:t>
            </a:r>
          </a:p>
        </p:txBody>
      </p:sp>
      <p:sp>
        <p:nvSpPr>
          <p:cNvPr id="38" name="Oval 37"/>
          <p:cNvSpPr/>
          <p:nvPr/>
        </p:nvSpPr>
        <p:spPr>
          <a:xfrm>
            <a:off x="2963664" y="5445224"/>
            <a:ext cx="108000" cy="108000"/>
          </a:xfrm>
          <a:prstGeom prst="ellipse">
            <a:avLst/>
          </a:prstGeom>
          <a:solidFill>
            <a:sysClr val="window" lastClr="FFFFFF"/>
          </a:solidFill>
          <a:ln w="19050" cap="flat" cmpd="sng" algn="ctr">
            <a:solidFill>
              <a:srgbClr val="1E9D8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9" name="Conexão reta 38"/>
          <p:cNvCxnSpPr/>
          <p:nvPr/>
        </p:nvCxnSpPr>
        <p:spPr>
          <a:xfrm>
            <a:off x="3028850" y="3983755"/>
            <a:ext cx="0" cy="1468445"/>
          </a:xfrm>
          <a:prstGeom prst="line">
            <a:avLst/>
          </a:prstGeom>
          <a:noFill/>
          <a:ln w="12700" cap="flat" cmpd="sng" algn="ctr">
            <a:solidFill>
              <a:srgbClr val="1E9D8B"/>
            </a:solidFill>
            <a:prstDash val="dash"/>
            <a:miter lim="800000"/>
          </a:ln>
          <a:effectLst/>
        </p:spPr>
      </p:cxnSp>
      <p:sp>
        <p:nvSpPr>
          <p:cNvPr id="40" name="Retângulo 39"/>
          <p:cNvSpPr/>
          <p:nvPr/>
        </p:nvSpPr>
        <p:spPr>
          <a:xfrm>
            <a:off x="4792350" y="4789202"/>
            <a:ext cx="619662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3000" b="1" i="0" u="none" strike="noStrike" kern="1200" cap="none" spc="0" normalizeH="0" baseline="0" noProof="0" dirty="0">
                <a:ln>
                  <a:noFill/>
                </a:ln>
                <a:solidFill>
                  <a:srgbClr val="18397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vidas salvas e feridos graves evitados</a:t>
            </a:r>
          </a:p>
        </p:txBody>
      </p:sp>
      <p:grpSp>
        <p:nvGrpSpPr>
          <p:cNvPr id="41" name="Group 179"/>
          <p:cNvGrpSpPr>
            <a:grpSpLocks noChangeAspect="1"/>
          </p:cNvGrpSpPr>
          <p:nvPr/>
        </p:nvGrpSpPr>
        <p:grpSpPr bwMode="auto">
          <a:xfrm>
            <a:off x="3346439" y="4759100"/>
            <a:ext cx="226695" cy="544008"/>
            <a:chOff x="0" y="0"/>
            <a:chExt cx="187325" cy="479424"/>
          </a:xfrm>
          <a:solidFill>
            <a:srgbClr val="1E9D8B"/>
          </a:solidFill>
        </p:grpSpPr>
        <p:sp>
          <p:nvSpPr>
            <p:cNvPr id="42" name="Freeform 96"/>
            <p:cNvSpPr>
              <a:spLocks/>
            </p:cNvSpPr>
            <p:nvPr/>
          </p:nvSpPr>
          <p:spPr bwMode="auto">
            <a:xfrm>
              <a:off x="0" y="80962"/>
              <a:ext cx="187325" cy="398462"/>
            </a:xfrm>
            <a:custGeom>
              <a:avLst/>
              <a:gdLst/>
              <a:ahLst/>
              <a:cxnLst>
                <a:cxn ang="0">
                  <a:pos x="55" y="1"/>
                </a:cxn>
                <a:cxn ang="0">
                  <a:pos x="19" y="0"/>
                </a:cxn>
                <a:cxn ang="0">
                  <a:pos x="0" y="16"/>
                </a:cxn>
                <a:cxn ang="0">
                  <a:pos x="0" y="16"/>
                </a:cxn>
                <a:cxn ang="0">
                  <a:pos x="0" y="18"/>
                </a:cxn>
                <a:cxn ang="0">
                  <a:pos x="0" y="69"/>
                </a:cxn>
                <a:cxn ang="0">
                  <a:pos x="6" y="75"/>
                </a:cxn>
                <a:cxn ang="0">
                  <a:pos x="12" y="69"/>
                </a:cxn>
                <a:cxn ang="0">
                  <a:pos x="12" y="25"/>
                </a:cxn>
                <a:cxn ang="0">
                  <a:pos x="18" y="25"/>
                </a:cxn>
                <a:cxn ang="0">
                  <a:pos x="18" y="68"/>
                </a:cxn>
                <a:cxn ang="0">
                  <a:pos x="18" y="69"/>
                </a:cxn>
                <a:cxn ang="0">
                  <a:pos x="18" y="145"/>
                </a:cxn>
                <a:cxn ang="0">
                  <a:pos x="26" y="153"/>
                </a:cxn>
                <a:cxn ang="0">
                  <a:pos x="34" y="145"/>
                </a:cxn>
                <a:cxn ang="0">
                  <a:pos x="34" y="78"/>
                </a:cxn>
                <a:cxn ang="0">
                  <a:pos x="39" y="78"/>
                </a:cxn>
                <a:cxn ang="0">
                  <a:pos x="39" y="145"/>
                </a:cxn>
                <a:cxn ang="0">
                  <a:pos x="47" y="153"/>
                </a:cxn>
                <a:cxn ang="0">
                  <a:pos x="55" y="145"/>
                </a:cxn>
                <a:cxn ang="0">
                  <a:pos x="55" y="68"/>
                </a:cxn>
                <a:cxn ang="0">
                  <a:pos x="55" y="67"/>
                </a:cxn>
                <a:cxn ang="0">
                  <a:pos x="55" y="25"/>
                </a:cxn>
                <a:cxn ang="0">
                  <a:pos x="60" y="25"/>
                </a:cxn>
                <a:cxn ang="0">
                  <a:pos x="60" y="69"/>
                </a:cxn>
                <a:cxn ang="0">
                  <a:pos x="66" y="75"/>
                </a:cxn>
                <a:cxn ang="0">
                  <a:pos x="73" y="69"/>
                </a:cxn>
                <a:cxn ang="0">
                  <a:pos x="73" y="18"/>
                </a:cxn>
                <a:cxn ang="0">
                  <a:pos x="73" y="16"/>
                </a:cxn>
                <a:cxn ang="0">
                  <a:pos x="73" y="15"/>
                </a:cxn>
                <a:cxn ang="0">
                  <a:pos x="55" y="1"/>
                </a:cxn>
              </a:cxnLst>
              <a:rect l="0" t="0" r="r" b="b"/>
              <a:pathLst>
                <a:path w="73" h="153">
                  <a:moveTo>
                    <a:pt x="55" y="1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5" y="1"/>
                    <a:pt x="0" y="12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3"/>
                    <a:pt x="3" y="75"/>
                    <a:pt x="6" y="75"/>
                  </a:cubicBezTo>
                  <a:cubicBezTo>
                    <a:pt x="10" y="75"/>
                    <a:pt x="12" y="73"/>
                    <a:pt x="12" y="69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68"/>
                    <a:pt x="18" y="68"/>
                    <a:pt x="18" y="68"/>
                  </a:cubicBezTo>
                  <a:cubicBezTo>
                    <a:pt x="18" y="68"/>
                    <a:pt x="18" y="69"/>
                    <a:pt x="18" y="69"/>
                  </a:cubicBezTo>
                  <a:cubicBezTo>
                    <a:pt x="18" y="145"/>
                    <a:pt x="18" y="145"/>
                    <a:pt x="18" y="145"/>
                  </a:cubicBezTo>
                  <a:cubicBezTo>
                    <a:pt x="18" y="150"/>
                    <a:pt x="21" y="153"/>
                    <a:pt x="26" y="153"/>
                  </a:cubicBezTo>
                  <a:cubicBezTo>
                    <a:pt x="31" y="153"/>
                    <a:pt x="34" y="150"/>
                    <a:pt x="34" y="14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9" y="78"/>
                    <a:pt x="39" y="78"/>
                    <a:pt x="39" y="78"/>
                  </a:cubicBezTo>
                  <a:cubicBezTo>
                    <a:pt x="39" y="145"/>
                    <a:pt x="39" y="145"/>
                    <a:pt x="39" y="145"/>
                  </a:cubicBezTo>
                  <a:cubicBezTo>
                    <a:pt x="39" y="150"/>
                    <a:pt x="42" y="153"/>
                    <a:pt x="47" y="153"/>
                  </a:cubicBezTo>
                  <a:cubicBezTo>
                    <a:pt x="52" y="153"/>
                    <a:pt x="55" y="150"/>
                    <a:pt x="55" y="145"/>
                  </a:cubicBezTo>
                  <a:cubicBezTo>
                    <a:pt x="55" y="68"/>
                    <a:pt x="55" y="68"/>
                    <a:pt x="55" y="68"/>
                  </a:cubicBezTo>
                  <a:cubicBezTo>
                    <a:pt x="55" y="67"/>
                    <a:pt x="55" y="67"/>
                    <a:pt x="55" y="67"/>
                  </a:cubicBezTo>
                  <a:cubicBezTo>
                    <a:pt x="55" y="25"/>
                    <a:pt x="55" y="25"/>
                    <a:pt x="55" y="25"/>
                  </a:cubicBezTo>
                  <a:cubicBezTo>
                    <a:pt x="60" y="25"/>
                    <a:pt x="60" y="25"/>
                    <a:pt x="60" y="25"/>
                  </a:cubicBezTo>
                  <a:cubicBezTo>
                    <a:pt x="60" y="69"/>
                    <a:pt x="60" y="69"/>
                    <a:pt x="60" y="69"/>
                  </a:cubicBezTo>
                  <a:cubicBezTo>
                    <a:pt x="60" y="73"/>
                    <a:pt x="63" y="75"/>
                    <a:pt x="66" y="75"/>
                  </a:cubicBezTo>
                  <a:cubicBezTo>
                    <a:pt x="70" y="75"/>
                    <a:pt x="73" y="73"/>
                    <a:pt x="73" y="69"/>
                  </a:cubicBezTo>
                  <a:cubicBezTo>
                    <a:pt x="73" y="18"/>
                    <a:pt x="73" y="18"/>
                    <a:pt x="73" y="18"/>
                  </a:cubicBezTo>
                  <a:cubicBezTo>
                    <a:pt x="73" y="16"/>
                    <a:pt x="73" y="16"/>
                    <a:pt x="73" y="16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0"/>
                    <a:pt x="67" y="1"/>
                    <a:pt x="55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0316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43" name="Oval 42"/>
            <p:cNvSpPr>
              <a:spLocks noChangeArrowheads="1"/>
            </p:cNvSpPr>
            <p:nvPr/>
          </p:nvSpPr>
          <p:spPr bwMode="auto">
            <a:xfrm>
              <a:off x="55563" y="0"/>
              <a:ext cx="74613" cy="7620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0316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</p:grpSp>
      <p:sp>
        <p:nvSpPr>
          <p:cNvPr id="44" name="Rectângulo 2"/>
          <p:cNvSpPr>
            <a:spLocks noChangeArrowheads="1"/>
          </p:cNvSpPr>
          <p:nvPr/>
        </p:nvSpPr>
        <p:spPr bwMode="auto">
          <a:xfrm>
            <a:off x="2542831" y="608667"/>
            <a:ext cx="11375875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altLang="pt-PT" sz="3800" b="1" i="0" u="none" strike="noStrike" kern="1200" cap="none" spc="0" normalizeH="0" baseline="0" noProof="0" dirty="0">
                <a:ln>
                  <a:noFill/>
                </a:ln>
                <a:solidFill>
                  <a:srgbClr val="002469"/>
                </a:solidFill>
                <a:effectLst/>
                <a:uLnTx/>
                <a:uFillTx/>
                <a:latin typeface="Calibri" pitchFamily="34" charset="0"/>
              </a:rPr>
              <a:t>Investimento Segurança Rodoviária</a:t>
            </a:r>
          </a:p>
        </p:txBody>
      </p:sp>
      <p:sp>
        <p:nvSpPr>
          <p:cNvPr id="45" name="Marcador de Posição de Conteúdo 1"/>
          <p:cNvSpPr txBox="1">
            <a:spLocks/>
          </p:cNvSpPr>
          <p:nvPr/>
        </p:nvSpPr>
        <p:spPr>
          <a:xfrm>
            <a:off x="0" y="5678452"/>
            <a:ext cx="12191942" cy="911193"/>
          </a:xfrm>
          <a:prstGeom prst="rect">
            <a:avLst/>
          </a:prstGeom>
        </p:spPr>
        <p:txBody>
          <a:bodyPr/>
          <a:lstStyle>
            <a:defPPr>
              <a:defRPr lang="pt-P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3000" b="1" i="0" u="none" strike="noStrike" kern="1200" cap="none" spc="0" normalizeH="0" baseline="0" noProof="0" dirty="0">
                <a:ln>
                  <a:noFill/>
                </a:ln>
                <a:solidFill>
                  <a:srgbClr val="18397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Não há melhor investimento que o investimento em segurança rodoviária: </a:t>
            </a:r>
            <a:r>
              <a:rPr kumimoji="0" lang="pt-PT" sz="3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SALVA VIDAS </a:t>
            </a:r>
            <a:r>
              <a:rPr kumimoji="0" lang="pt-PT" sz="3000" b="1" i="0" u="none" strike="noStrike" kern="1200" cap="none" spc="0" normalizeH="0" baseline="0" noProof="0" dirty="0">
                <a:ln>
                  <a:noFill/>
                </a:ln>
                <a:solidFill>
                  <a:srgbClr val="18397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 tem um retorno económico e social muito elevado</a:t>
            </a:r>
          </a:p>
        </p:txBody>
      </p:sp>
      <p:sp>
        <p:nvSpPr>
          <p:cNvPr id="46" name="Retângulo 45"/>
          <p:cNvSpPr/>
          <p:nvPr/>
        </p:nvSpPr>
        <p:spPr>
          <a:xfrm>
            <a:off x="8230769" y="1366967"/>
            <a:ext cx="32455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3000" b="1" i="0" u="none" strike="noStrike" kern="1200" cap="none" spc="0" normalizeH="0" baseline="0" noProof="0" dirty="0">
                <a:ln>
                  <a:noFill/>
                </a:ln>
                <a:solidFill>
                  <a:srgbClr val="18397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RCB: </a:t>
            </a:r>
            <a:r>
              <a:rPr kumimoji="0" lang="pt-PT" sz="3200" b="1" i="0" u="none" strike="noStrike" kern="0" cap="none" spc="0" normalizeH="0" baseline="0" noProof="0" dirty="0">
                <a:ln>
                  <a:noFill/>
                </a:ln>
                <a:solidFill>
                  <a:srgbClr val="1E9D8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1:5 </a:t>
            </a:r>
          </a:p>
        </p:txBody>
      </p:sp>
      <p:cxnSp>
        <p:nvCxnSpPr>
          <p:cNvPr id="5" name="Conexão reta unidirecional 4"/>
          <p:cNvCxnSpPr/>
          <p:nvPr/>
        </p:nvCxnSpPr>
        <p:spPr>
          <a:xfrm>
            <a:off x="9853551" y="1661485"/>
            <a:ext cx="648072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tângulo 6"/>
          <p:cNvSpPr/>
          <p:nvPr/>
        </p:nvSpPr>
        <p:spPr>
          <a:xfrm>
            <a:off x="10609708" y="1366966"/>
            <a:ext cx="7585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3200" b="1" i="0" u="none" strike="noStrike" kern="0" cap="none" spc="0" normalizeH="0" baseline="0" noProof="0" dirty="0">
                <a:ln>
                  <a:noFill/>
                </a:ln>
                <a:solidFill>
                  <a:srgbClr val="1E9D8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1:8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1E9D8B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2999656" y="3825056"/>
            <a:ext cx="108000" cy="108000"/>
          </a:xfrm>
          <a:prstGeom prst="ellipse">
            <a:avLst/>
          </a:prstGeom>
          <a:solidFill>
            <a:sysClr val="window" lastClr="FFFFFF"/>
          </a:solidFill>
          <a:ln w="19050" cap="flat" cmpd="sng" algn="ctr">
            <a:solidFill>
              <a:srgbClr val="F37002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67717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/>
          <a:srcRect t="1" b="1096"/>
          <a:stretch/>
        </p:blipFill>
        <p:spPr>
          <a:xfrm>
            <a:off x="1738411" y="302150"/>
            <a:ext cx="8799217" cy="6106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1101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Texto 3"/>
          <p:cNvSpPr>
            <a:spLocks noGrp="1"/>
          </p:cNvSpPr>
          <p:nvPr>
            <p:ph sz="quarter" idx="4294967295"/>
          </p:nvPr>
        </p:nvSpPr>
        <p:spPr>
          <a:xfrm>
            <a:off x="6875868" y="1129356"/>
            <a:ext cx="5278437" cy="5146675"/>
          </a:xfrm>
        </p:spPr>
        <p:txBody>
          <a:bodyPr/>
          <a:lstStyle/>
          <a:p>
            <a:pPr marL="0" indent="0">
              <a:buNone/>
            </a:pPr>
            <a:endParaRPr lang="en-US" sz="1200" b="1" dirty="0">
              <a:solidFill>
                <a:srgbClr val="1F4A7D"/>
              </a:solidFill>
            </a:endParaRPr>
          </a:p>
          <a:p>
            <a:pPr marL="0" indent="0">
              <a:buNone/>
            </a:pPr>
            <a:endParaRPr lang="en-US" sz="1200" b="1" dirty="0">
              <a:solidFill>
                <a:srgbClr val="1F4A7D"/>
              </a:solidFill>
            </a:endParaRPr>
          </a:p>
          <a:p>
            <a:pPr marL="0" indent="0">
              <a:buNone/>
            </a:pPr>
            <a:endParaRPr lang="en-US" sz="1200" b="1" dirty="0">
              <a:solidFill>
                <a:srgbClr val="1F4A7D"/>
              </a:solidFill>
            </a:endParaRPr>
          </a:p>
          <a:p>
            <a:pPr marL="0" indent="0">
              <a:buNone/>
            </a:pPr>
            <a:endParaRPr lang="en-US" sz="1200" b="1" dirty="0">
              <a:solidFill>
                <a:srgbClr val="1F4A7D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rgbClr val="1F4A7D"/>
              </a:solidFill>
            </a:endParaRPr>
          </a:p>
          <a:p>
            <a:endParaRPr lang="en-US" sz="2200" b="1" dirty="0">
              <a:ea typeface="+mj-ea"/>
            </a:endParaRPr>
          </a:p>
        </p:txBody>
      </p:sp>
      <p:pic>
        <p:nvPicPr>
          <p:cNvPr id="48" name="Imagem 4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391" y="1083605"/>
            <a:ext cx="3252193" cy="1032571"/>
          </a:xfrm>
          <a:prstGeom prst="rect">
            <a:avLst/>
          </a:prstGeom>
        </p:spPr>
      </p:pic>
      <p:sp>
        <p:nvSpPr>
          <p:cNvPr id="19" name="Título 3"/>
          <p:cNvSpPr txBox="1">
            <a:spLocks/>
          </p:cNvSpPr>
          <p:nvPr/>
        </p:nvSpPr>
        <p:spPr>
          <a:xfrm>
            <a:off x="2737577" y="361499"/>
            <a:ext cx="7534329" cy="599001"/>
          </a:xfrm>
          <a:prstGeom prst="rect">
            <a:avLst/>
          </a:prstGeom>
        </p:spPr>
        <p:txBody>
          <a:bodyPr vert="horz" wrap="square" lIns="72000" tIns="36000" rIns="72000" bIns="36000" rtlCol="0" anchor="t" anchorCtr="0">
            <a:spAutoFit/>
          </a:bodyPr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ct val="0"/>
              </a:spcBef>
              <a:buSzPct val="150000"/>
              <a:buFontTx/>
              <a:buBlip>
                <a:blip r:embed="rId4"/>
              </a:buBlip>
              <a:defRPr sz="2500" b="1" kern="1200">
                <a:solidFill>
                  <a:srgbClr val="1F4A7D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pt-PT" altLang="pt-PT" sz="3800" b="1" i="0" u="none" strike="noStrike" kern="1200" cap="none" spc="0" normalizeH="0" baseline="0" noProof="0" dirty="0">
                <a:ln>
                  <a:noFill/>
                </a:ln>
                <a:solidFill>
                  <a:srgbClr val="002469"/>
                </a:solidFill>
                <a:effectLst/>
                <a:uLnTx/>
                <a:uFillTx/>
                <a:latin typeface="Calibri" pitchFamily="34" charset="0"/>
                <a:ea typeface="ヒラギノ角ゴ Pro W3"/>
                <a:cs typeface="ヒラギノ角ゴ Pro W3"/>
              </a:rPr>
              <a:t>2ª Década de Ação da SR 2021-2030</a:t>
            </a: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391" y="2161807"/>
            <a:ext cx="3262313" cy="1001588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2903" y="3276382"/>
            <a:ext cx="2067200" cy="2872292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2561" y="5116733"/>
            <a:ext cx="2536156" cy="1042506"/>
          </a:xfrm>
          <a:prstGeom prst="rect">
            <a:avLst/>
          </a:prstGeom>
        </p:spPr>
      </p:pic>
      <p:sp>
        <p:nvSpPr>
          <p:cNvPr id="25" name="CaixaDeTexto 24"/>
          <p:cNvSpPr txBox="1"/>
          <p:nvPr/>
        </p:nvSpPr>
        <p:spPr>
          <a:xfrm>
            <a:off x="6888444" y="1212267"/>
            <a:ext cx="45401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1" i="0" u="none" strike="noStrike" kern="1200" cap="none" spc="0" normalizeH="0" baseline="0" noProof="0" dirty="0">
                <a:ln>
                  <a:noFill/>
                </a:ln>
                <a:solidFill>
                  <a:srgbClr val="00246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Redução 50% VM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1" i="0" u="none" strike="noStrike" kern="1200" cap="none" spc="0" normalizeH="0" baseline="0" noProof="0" dirty="0">
                <a:ln>
                  <a:noFill/>
                </a:ln>
                <a:solidFill>
                  <a:srgbClr val="00246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Redução 50% FG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86670" y="1083605"/>
            <a:ext cx="1426804" cy="2080395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91816" y="3343500"/>
            <a:ext cx="2800350" cy="1628775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64669" y="1072446"/>
            <a:ext cx="1340073" cy="2084558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6722253" y="3860469"/>
            <a:ext cx="20232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46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Pessoa</a:t>
            </a:r>
          </a:p>
        </p:txBody>
      </p:sp>
      <p:sp>
        <p:nvSpPr>
          <p:cNvPr id="16" name="Seta para a direita 15"/>
          <p:cNvSpPr/>
          <p:nvPr/>
        </p:nvSpPr>
        <p:spPr>
          <a:xfrm>
            <a:off x="8899120" y="3779982"/>
            <a:ext cx="1000212" cy="542674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etângulo 35"/>
          <p:cNvSpPr/>
          <p:nvPr/>
        </p:nvSpPr>
        <p:spPr>
          <a:xfrm>
            <a:off x="9956169" y="3808251"/>
            <a:ext cx="20232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Sistema</a:t>
            </a:r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24967" y="4713677"/>
            <a:ext cx="1314857" cy="1309012"/>
          </a:xfrm>
          <a:prstGeom prst="rect">
            <a:avLst/>
          </a:prstGeom>
        </p:spPr>
      </p:pic>
      <p:sp>
        <p:nvSpPr>
          <p:cNvPr id="50" name="Retângulo 49"/>
          <p:cNvSpPr/>
          <p:nvPr/>
        </p:nvSpPr>
        <p:spPr>
          <a:xfrm>
            <a:off x="6934098" y="5894119"/>
            <a:ext cx="20232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469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culpar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469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8" name="AutoShape 4" descr="Action PNG Images, Transparent Action Image Download - PNGite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43197" y="4717595"/>
            <a:ext cx="1610890" cy="1561433"/>
          </a:xfrm>
          <a:prstGeom prst="rect">
            <a:avLst/>
          </a:prstGeom>
        </p:spPr>
      </p:pic>
      <p:sp>
        <p:nvSpPr>
          <p:cNvPr id="52" name="Seta para a direita 51"/>
          <p:cNvSpPr/>
          <p:nvPr/>
        </p:nvSpPr>
        <p:spPr>
          <a:xfrm>
            <a:off x="8942768" y="5174631"/>
            <a:ext cx="1000212" cy="542674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6888444" y="2336172"/>
            <a:ext cx="4092868" cy="1256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450"/>
              </a:spcAft>
              <a:buClrTx/>
              <a:buSzTx/>
              <a:buFontTx/>
              <a:buBlip>
                <a:blip r:embed="rId13"/>
              </a:buBlip>
              <a:tabLst/>
              <a:defRPr/>
            </a:pPr>
            <a:r>
              <a:rPr kumimoji="0" lang="pt-PT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Sistema Seguro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450"/>
              </a:spcAft>
              <a:buClrTx/>
              <a:buSzTx/>
              <a:buFontTx/>
              <a:buBlip>
                <a:blip r:embed="rId13"/>
              </a:buBlip>
              <a:tabLst/>
              <a:defRPr/>
            </a:pPr>
            <a:r>
              <a:rPr kumimoji="0" lang="pt-PT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Visão Zero</a:t>
            </a:r>
          </a:p>
        </p:txBody>
      </p:sp>
      <p:sp>
        <p:nvSpPr>
          <p:cNvPr id="26" name="CaixaDeTexto 25"/>
          <p:cNvSpPr txBox="1"/>
          <p:nvPr/>
        </p:nvSpPr>
        <p:spPr>
          <a:xfrm>
            <a:off x="-34949" y="6594153"/>
            <a:ext cx="86698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0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Fonte:: WHO, Global Status </a:t>
            </a:r>
            <a:r>
              <a:rPr kumimoji="0" lang="pt-PT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Report</a:t>
            </a:r>
            <a:r>
              <a:rPr kumimoji="0" lang="pt-PT" sz="10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pt-PT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on</a:t>
            </a:r>
            <a:r>
              <a:rPr kumimoji="0" lang="pt-PT" sz="10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pt-PT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Road</a:t>
            </a:r>
            <a:r>
              <a:rPr kumimoji="0" lang="pt-PT" sz="10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pt-PT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Safety</a:t>
            </a:r>
            <a:r>
              <a:rPr kumimoji="0" lang="pt-PT" sz="10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2015,EU </a:t>
            </a:r>
            <a:r>
              <a:rPr kumimoji="0" lang="pt-PT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Road</a:t>
            </a:r>
            <a:r>
              <a:rPr kumimoji="0" lang="pt-PT" sz="10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pt-PT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Safety</a:t>
            </a:r>
            <a:r>
              <a:rPr kumimoji="0" lang="pt-PT" sz="10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pt-PT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Policy</a:t>
            </a:r>
            <a:r>
              <a:rPr kumimoji="0" lang="pt-PT" sz="10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Framework  2021-2030- </a:t>
            </a:r>
            <a:r>
              <a:rPr kumimoji="0" lang="pt-PT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next</a:t>
            </a:r>
            <a:r>
              <a:rPr kumimoji="0" lang="pt-PT" sz="10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steps </a:t>
            </a:r>
            <a:r>
              <a:rPr kumimoji="0" lang="pt-PT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toward</a:t>
            </a:r>
            <a:r>
              <a:rPr kumimoji="0" lang="pt-PT" sz="10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“</a:t>
            </a:r>
            <a:r>
              <a:rPr kumimoji="0" lang="pt-PT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Vision</a:t>
            </a:r>
            <a:r>
              <a:rPr kumimoji="0" lang="pt-PT" sz="10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zero”</a:t>
            </a:r>
          </a:p>
        </p:txBody>
      </p:sp>
    </p:spTree>
    <p:extLst>
      <p:ext uri="{BB962C8B-B14F-4D97-AF65-F5344CB8AC3E}">
        <p14:creationId xmlns:p14="http://schemas.microsoft.com/office/powerpoint/2010/main" val="20147519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arcador de Posição de Conteúd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09" b="92609" l="4110" r="98174">
                        <a14:backgroundMark x1="3196" y1="10870" x2="3196" y2="10870"/>
                        <a14:backgroundMark x1="6393" y1="10000" x2="6393" y2="10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9696" y="332656"/>
            <a:ext cx="5827951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007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A4BCD9C-09E2-83B0-2B66-A126B61A5F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37944" cy="6858000"/>
          </a:xfrm>
          <a:prstGeom prst="rect">
            <a:avLst/>
          </a:prstGeom>
        </p:spPr>
      </p:pic>
      <p:pic>
        <p:nvPicPr>
          <p:cNvPr id="79" name="Imagem 78">
            <a:extLst>
              <a:ext uri="{FF2B5EF4-FFF2-40B4-BE49-F238E27FC236}">
                <a16:creationId xmlns:a16="http://schemas.microsoft.com/office/drawing/2014/main" id="{E570D886-0DB8-F726-5AC8-0AC7A9C07D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84" t="35004" r="52540" b="24976"/>
          <a:stretch/>
        </p:blipFill>
        <p:spPr>
          <a:xfrm>
            <a:off x="2041885" y="2429447"/>
            <a:ext cx="3114867" cy="1897803"/>
          </a:xfrm>
          <a:prstGeom prst="rect">
            <a:avLst/>
          </a:prstGeom>
        </p:spPr>
      </p:pic>
      <p:sp>
        <p:nvSpPr>
          <p:cNvPr id="80" name="Rectângulo 2">
            <a:extLst>
              <a:ext uri="{FF2B5EF4-FFF2-40B4-BE49-F238E27FC236}">
                <a16:creationId xmlns:a16="http://schemas.microsoft.com/office/drawing/2014/main" id="{D672B9D7-BFF0-E423-7C54-76C7E97200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2468" y="201972"/>
            <a:ext cx="9645402" cy="166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PT" altLang="pt-PT" sz="3800" b="1">
                <a:solidFill>
                  <a:srgbClr val="002469"/>
                </a:solidFill>
                <a:latin typeface="+mn-lt"/>
              </a:rPr>
              <a:t>Primeira vítima mortal de um “acidente” rodoviário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PT" altLang="pt-PT" sz="2600" b="1">
                <a:solidFill>
                  <a:srgbClr val="002469"/>
                </a:solidFill>
                <a:latin typeface="+mn-lt"/>
              </a:rPr>
              <a:t>1869: Mary Ward ou 1896: Bridget Driscoll?</a:t>
            </a:r>
            <a:endParaRPr lang="pt-PT" altLang="pt-PT" sz="2600" dirty="0">
              <a:solidFill>
                <a:srgbClr val="002469"/>
              </a:solidFill>
              <a:latin typeface="+mn-lt"/>
            </a:endParaRPr>
          </a:p>
        </p:txBody>
      </p:sp>
      <p:pic>
        <p:nvPicPr>
          <p:cNvPr id="81" name="Imagem 80">
            <a:extLst>
              <a:ext uri="{FF2B5EF4-FFF2-40B4-BE49-F238E27FC236}">
                <a16:creationId xmlns:a16="http://schemas.microsoft.com/office/drawing/2014/main" id="{C92CD821-75E5-2305-BE4C-E596952C479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060" t="35004" r="95" b="24167"/>
          <a:stretch/>
        </p:blipFill>
        <p:spPr>
          <a:xfrm>
            <a:off x="6731552" y="2846043"/>
            <a:ext cx="5130222" cy="2962413"/>
          </a:xfrm>
          <a:prstGeom prst="rect">
            <a:avLst/>
          </a:prstGeom>
        </p:spPr>
      </p:pic>
      <p:pic>
        <p:nvPicPr>
          <p:cNvPr id="82" name="Picture 2" descr="https://encrypted-tbn3.gstatic.com/images?q=tbn:ANd9GcSdDQxLaQUOWH6-fDKxuWCiayXy3FNizW-LDVlBDBpsGEtxemXQ">
            <a:extLst>
              <a:ext uri="{FF2B5EF4-FFF2-40B4-BE49-F238E27FC236}">
                <a16:creationId xmlns:a16="http://schemas.microsoft.com/office/drawing/2014/main" id="{A83EF235-373E-FE39-EEE9-C519EF4A34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41885" y="4581181"/>
            <a:ext cx="3114867" cy="165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4387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t="12793" b="2054"/>
          <a:stretch/>
        </p:blipFill>
        <p:spPr>
          <a:xfrm>
            <a:off x="0" y="12700"/>
            <a:ext cx="12192000" cy="6845300"/>
          </a:xfrm>
          <a:prstGeom prst="rect">
            <a:avLst/>
          </a:prstGeom>
        </p:spPr>
      </p:pic>
      <p:cxnSp>
        <p:nvCxnSpPr>
          <p:cNvPr id="4" name="Conexão reta unidirecional 3"/>
          <p:cNvCxnSpPr/>
          <p:nvPr/>
        </p:nvCxnSpPr>
        <p:spPr>
          <a:xfrm flipV="1">
            <a:off x="1346200" y="1007751"/>
            <a:ext cx="8928100" cy="4762500"/>
          </a:xfrm>
          <a:prstGeom prst="straightConnector1">
            <a:avLst/>
          </a:prstGeom>
          <a:ln w="1270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263354" y="5875616"/>
            <a:ext cx="1612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>
                <a:solidFill>
                  <a:schemeClr val="bg1"/>
                </a:solidFill>
              </a:rPr>
              <a:t>1900</a:t>
            </a:r>
          </a:p>
          <a:p>
            <a:pPr algn="ctr"/>
            <a:r>
              <a:rPr lang="pt-PT" sz="2400" b="1" dirty="0">
                <a:solidFill>
                  <a:schemeClr val="bg1"/>
                </a:solidFill>
              </a:rPr>
              <a:t>O mortos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9624392" y="78632"/>
            <a:ext cx="243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>
                <a:solidFill>
                  <a:schemeClr val="bg1"/>
                </a:solidFill>
              </a:rPr>
              <a:t>2019</a:t>
            </a:r>
          </a:p>
          <a:p>
            <a:pPr algn="ctr"/>
            <a:r>
              <a:rPr lang="pt-PT" sz="2400" b="1" dirty="0">
                <a:solidFill>
                  <a:schemeClr val="bg1"/>
                </a:solidFill>
              </a:rPr>
              <a:t>1.350.000 mortos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349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ângulo 2"/>
          <p:cNvSpPr>
            <a:spLocks noChangeArrowheads="1"/>
          </p:cNvSpPr>
          <p:nvPr/>
        </p:nvSpPr>
        <p:spPr bwMode="auto">
          <a:xfrm>
            <a:off x="3354153" y="355631"/>
            <a:ext cx="5262127" cy="69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altLang="pt-PT" sz="3800" b="1" i="0" u="none" strike="noStrike" kern="1200" cap="none" spc="0" normalizeH="0" baseline="0" noProof="0" dirty="0">
                <a:ln>
                  <a:noFill/>
                </a:ln>
                <a:solidFill>
                  <a:srgbClr val="002469"/>
                </a:solidFill>
                <a:effectLst/>
                <a:uLnTx/>
                <a:uFillTx/>
                <a:latin typeface="Calibri"/>
              </a:rPr>
              <a:t>Sinistralidade Rodoviária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3314926" y="1956256"/>
            <a:ext cx="36443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≈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3700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1,35M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VM/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ano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≈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E9D8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3700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3.700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E9D8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VM/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dia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314927" y="3461331"/>
            <a:ext cx="426751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30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≈</a:t>
            </a:r>
            <a:r>
              <a:rPr kumimoji="0" lang="pt-PT" sz="30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pt-PT" sz="3000" b="1" i="0" u="none" strike="noStrike" kern="1200" cap="none" spc="0" normalizeH="0" baseline="0" noProof="0" dirty="0">
                <a:ln>
                  <a:noFill/>
                </a:ln>
                <a:solidFill>
                  <a:srgbClr val="C55E5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50M</a:t>
            </a:r>
            <a:r>
              <a:rPr kumimoji="0" lang="pt-PT" sz="2000" b="1" i="0" u="none" strike="noStrike" kern="1200" cap="none" spc="0" normalizeH="0" baseline="0" noProof="0" dirty="0">
                <a:ln>
                  <a:noFill/>
                </a:ln>
                <a:solidFill>
                  <a:srgbClr val="C55E5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pt-PT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FG+FL/ano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6196026" y="3277552"/>
            <a:ext cx="37932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3700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≈ 500M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VM+FG</a:t>
            </a:r>
          </a:p>
        </p:txBody>
      </p:sp>
      <p:sp>
        <p:nvSpPr>
          <p:cNvPr id="7" name="Chaveta à direita 6"/>
          <p:cNvSpPr/>
          <p:nvPr/>
        </p:nvSpPr>
        <p:spPr>
          <a:xfrm>
            <a:off x="5977821" y="1880177"/>
            <a:ext cx="187167" cy="1967175"/>
          </a:xfrm>
          <a:prstGeom prst="rightBrace">
            <a:avLst>
              <a:gd name="adj1" fmla="val 8333"/>
              <a:gd name="adj2" fmla="val 49875"/>
            </a:avLst>
          </a:prstGeom>
          <a:ln w="38100" cap="rnd">
            <a:solidFill>
              <a:schemeClr val="accent2"/>
            </a:solidFill>
            <a:round/>
            <a:headEnd type="none" w="med" len="sm"/>
            <a:tailEnd type="none"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24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237" y="2000426"/>
            <a:ext cx="1733023" cy="1733023"/>
          </a:xfrm>
          <a:prstGeom prst="rect">
            <a:avLst/>
          </a:prstGeom>
        </p:spPr>
      </p:pic>
      <p:grpSp>
        <p:nvGrpSpPr>
          <p:cNvPr id="9" name="Grupo 8"/>
          <p:cNvGrpSpPr>
            <a:grpSpLocks noChangeAspect="1"/>
          </p:cNvGrpSpPr>
          <p:nvPr/>
        </p:nvGrpSpPr>
        <p:grpSpPr>
          <a:xfrm>
            <a:off x="2754311" y="1945003"/>
            <a:ext cx="465326" cy="944520"/>
            <a:chOff x="13834922" y="13627893"/>
            <a:chExt cx="526286" cy="1068258"/>
          </a:xfrm>
          <a:effectLst/>
        </p:grpSpPr>
        <p:grpSp>
          <p:nvGrpSpPr>
            <p:cNvPr id="10" name="Grupo 9"/>
            <p:cNvGrpSpPr>
              <a:grpSpLocks noChangeAspect="1"/>
            </p:cNvGrpSpPr>
            <p:nvPr/>
          </p:nvGrpSpPr>
          <p:grpSpPr>
            <a:xfrm>
              <a:off x="13834922" y="13627893"/>
              <a:ext cx="526286" cy="1068258"/>
              <a:chOff x="13834922" y="13627893"/>
              <a:chExt cx="526286" cy="1068258"/>
            </a:xfrm>
          </p:grpSpPr>
          <p:grpSp>
            <p:nvGrpSpPr>
              <p:cNvPr id="14" name="Grupo 13"/>
              <p:cNvGrpSpPr/>
              <p:nvPr/>
            </p:nvGrpSpPr>
            <p:grpSpPr>
              <a:xfrm>
                <a:off x="13889829" y="13675521"/>
                <a:ext cx="424785" cy="974729"/>
                <a:chOff x="13898477" y="13665196"/>
                <a:chExt cx="424785" cy="974729"/>
              </a:xfrm>
              <a:solidFill>
                <a:srgbClr val="F37002"/>
              </a:solidFill>
            </p:grpSpPr>
            <p:sp>
              <p:nvSpPr>
                <p:cNvPr id="21" name="Triângulo isósceles 20"/>
                <p:cNvSpPr/>
                <p:nvPr/>
              </p:nvSpPr>
              <p:spPr>
                <a:xfrm rot="16200000">
                  <a:off x="13862801" y="13700874"/>
                  <a:ext cx="193675" cy="122324"/>
                </a:xfrm>
                <a:prstGeom prst="triangle">
                  <a:avLst>
                    <a:gd name="adj" fmla="val 0"/>
                  </a:avLst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PT" sz="135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2" name="Triângulo isósceles 21"/>
                <p:cNvSpPr/>
                <p:nvPr/>
              </p:nvSpPr>
              <p:spPr>
                <a:xfrm rot="5400000" flipH="1">
                  <a:off x="14165262" y="13700872"/>
                  <a:ext cx="193675" cy="122324"/>
                </a:xfrm>
                <a:prstGeom prst="triangle">
                  <a:avLst>
                    <a:gd name="adj" fmla="val 0"/>
                  </a:avLst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PT" sz="135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3" name="Triângulo isósceles 22"/>
                <p:cNvSpPr/>
                <p:nvPr/>
              </p:nvSpPr>
              <p:spPr>
                <a:xfrm rot="5400000">
                  <a:off x="13857100" y="14173763"/>
                  <a:ext cx="782261" cy="150062"/>
                </a:xfrm>
                <a:prstGeom prst="triangle">
                  <a:avLst>
                    <a:gd name="adj" fmla="val 0"/>
                  </a:avLst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PT" sz="135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4" name="Triângulo isósceles 23"/>
                <p:cNvSpPr/>
                <p:nvPr/>
              </p:nvSpPr>
              <p:spPr>
                <a:xfrm rot="16200000" flipH="1">
                  <a:off x="13582377" y="14173763"/>
                  <a:ext cx="782261" cy="150062"/>
                </a:xfrm>
                <a:prstGeom prst="triangle">
                  <a:avLst>
                    <a:gd name="adj" fmla="val 0"/>
                  </a:avLst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PT" sz="135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5" name="Retângulo 24"/>
                <p:cNvSpPr/>
                <p:nvPr/>
              </p:nvSpPr>
              <p:spPr>
                <a:xfrm>
                  <a:off x="14048539" y="13868400"/>
                  <a:ext cx="124660" cy="771525"/>
                </a:xfrm>
                <a:prstGeom prst="rect">
                  <a:avLst/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PT" sz="135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tângulo 25"/>
                <p:cNvSpPr/>
                <p:nvPr/>
              </p:nvSpPr>
              <p:spPr>
                <a:xfrm>
                  <a:off x="14020801" y="13665198"/>
                  <a:ext cx="180136" cy="203202"/>
                </a:xfrm>
                <a:prstGeom prst="rect">
                  <a:avLst/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PT" sz="135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cxnSp>
            <p:nvCxnSpPr>
              <p:cNvPr id="15" name="Conexão reta 14"/>
              <p:cNvCxnSpPr/>
              <p:nvPr/>
            </p:nvCxnSpPr>
            <p:spPr>
              <a:xfrm>
                <a:off x="14214288" y="13627895"/>
                <a:ext cx="146920" cy="208940"/>
              </a:xfrm>
              <a:prstGeom prst="line">
                <a:avLst/>
              </a:prstGeom>
              <a:noFill/>
              <a:ln w="19050" cap="flat" cmpd="sng" algn="ctr">
                <a:solidFill>
                  <a:srgbClr val="F37002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6" name="Conexão reta 15"/>
              <p:cNvCxnSpPr/>
              <p:nvPr/>
            </p:nvCxnSpPr>
            <p:spPr>
              <a:xfrm flipH="1">
                <a:off x="14192853" y="13836835"/>
                <a:ext cx="168355" cy="859316"/>
              </a:xfrm>
              <a:prstGeom prst="line">
                <a:avLst/>
              </a:prstGeom>
              <a:noFill/>
              <a:ln w="19050" cap="flat" cmpd="sng" algn="ctr">
                <a:solidFill>
                  <a:srgbClr val="F37002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7" name="Conexão reta 16"/>
              <p:cNvCxnSpPr/>
              <p:nvPr/>
            </p:nvCxnSpPr>
            <p:spPr>
              <a:xfrm flipH="1">
                <a:off x="13834922" y="13627893"/>
                <a:ext cx="146920" cy="208940"/>
              </a:xfrm>
              <a:prstGeom prst="line">
                <a:avLst/>
              </a:prstGeom>
              <a:noFill/>
              <a:ln w="19050" cap="flat" cmpd="sng" algn="ctr">
                <a:solidFill>
                  <a:srgbClr val="F37002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8" name="Conexão reta 17"/>
              <p:cNvCxnSpPr/>
              <p:nvPr/>
            </p:nvCxnSpPr>
            <p:spPr>
              <a:xfrm>
                <a:off x="13836847" y="13831963"/>
                <a:ext cx="168355" cy="859316"/>
              </a:xfrm>
              <a:prstGeom prst="line">
                <a:avLst/>
              </a:prstGeom>
              <a:noFill/>
              <a:ln w="19050" cap="flat" cmpd="sng" algn="ctr">
                <a:solidFill>
                  <a:srgbClr val="F37002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9" name="Conexão reta 18"/>
              <p:cNvCxnSpPr/>
              <p:nvPr/>
            </p:nvCxnSpPr>
            <p:spPr>
              <a:xfrm flipH="1">
                <a:off x="13981842" y="13627895"/>
                <a:ext cx="232445" cy="0"/>
              </a:xfrm>
              <a:prstGeom prst="line">
                <a:avLst/>
              </a:prstGeom>
              <a:noFill/>
              <a:ln w="19050" cap="flat" cmpd="sng" algn="ctr">
                <a:solidFill>
                  <a:srgbClr val="F37002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0" name="Conexão reta 19"/>
              <p:cNvCxnSpPr/>
              <p:nvPr/>
            </p:nvCxnSpPr>
            <p:spPr>
              <a:xfrm flipH="1">
                <a:off x="14000481" y="14691281"/>
                <a:ext cx="192372" cy="0"/>
              </a:xfrm>
              <a:prstGeom prst="line">
                <a:avLst/>
              </a:prstGeom>
              <a:noFill/>
              <a:ln w="19050" cap="flat" cmpd="sng" algn="ctr">
                <a:solidFill>
                  <a:srgbClr val="F37002"/>
                </a:solidFill>
                <a:prstDash val="solid"/>
                <a:miter lim="800000"/>
              </a:ln>
              <a:effectLst/>
            </p:spPr>
          </p:cxnSp>
        </p:grpSp>
        <p:grpSp>
          <p:nvGrpSpPr>
            <p:cNvPr id="11" name="Grupo 10"/>
            <p:cNvGrpSpPr/>
            <p:nvPr/>
          </p:nvGrpSpPr>
          <p:grpSpPr>
            <a:xfrm>
              <a:off x="13993208" y="13792200"/>
              <a:ext cx="214572" cy="381000"/>
              <a:chOff x="13993208" y="13792200"/>
              <a:chExt cx="214572" cy="381000"/>
            </a:xfrm>
            <a:solidFill>
              <a:srgbClr val="EEECE1"/>
            </a:solidFill>
          </p:grpSpPr>
          <p:sp>
            <p:nvSpPr>
              <p:cNvPr id="12" name="Retângulo 11"/>
              <p:cNvSpPr/>
              <p:nvPr/>
            </p:nvSpPr>
            <p:spPr>
              <a:xfrm>
                <a:off x="14073494" y="13792200"/>
                <a:ext cx="54000" cy="381000"/>
              </a:xfrm>
              <a:prstGeom prst="rect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PT" sz="135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" name="Retângulo 12"/>
              <p:cNvSpPr/>
              <p:nvPr/>
            </p:nvSpPr>
            <p:spPr>
              <a:xfrm>
                <a:off x="13993208" y="13863226"/>
                <a:ext cx="214572" cy="54000"/>
              </a:xfrm>
              <a:prstGeom prst="rect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PT" sz="135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27" name="Cruzada 26"/>
          <p:cNvSpPr>
            <a:spLocks noChangeAspect="1"/>
          </p:cNvSpPr>
          <p:nvPr/>
        </p:nvSpPr>
        <p:spPr>
          <a:xfrm>
            <a:off x="2971329" y="3041049"/>
            <a:ext cx="189000" cy="189000"/>
          </a:xfrm>
          <a:prstGeom prst="plus">
            <a:avLst>
              <a:gd name="adj" fmla="val 37794"/>
            </a:avLst>
          </a:prstGeom>
          <a:solidFill>
            <a:srgbClr val="7F7F7F">
              <a:lumMod val="5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35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8" name="Imagem 27"/>
          <p:cNvPicPr>
            <a:picLocks noChangeAspect="1"/>
          </p:cNvPicPr>
          <p:nvPr/>
        </p:nvPicPr>
        <p:blipFill>
          <a:blip r:embed="rId4" cstate="print">
            <a:duotone>
              <a:srgbClr val="F37002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928" y="3324426"/>
            <a:ext cx="649342" cy="649342"/>
          </a:xfrm>
          <a:prstGeom prst="rect">
            <a:avLst/>
          </a:prstGeom>
        </p:spPr>
      </p:pic>
      <p:pic>
        <p:nvPicPr>
          <p:cNvPr id="41" name="Imagem 4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4549" y="1682326"/>
            <a:ext cx="1337963" cy="1048003"/>
          </a:xfrm>
          <a:prstGeom prst="rect">
            <a:avLst/>
          </a:prstGeom>
        </p:spPr>
      </p:pic>
      <p:grpSp>
        <p:nvGrpSpPr>
          <p:cNvPr id="52" name="Grupo 51"/>
          <p:cNvGrpSpPr>
            <a:grpSpLocks noChangeAspect="1"/>
          </p:cNvGrpSpPr>
          <p:nvPr/>
        </p:nvGrpSpPr>
        <p:grpSpPr>
          <a:xfrm>
            <a:off x="7745804" y="1889943"/>
            <a:ext cx="439722" cy="892549"/>
            <a:chOff x="13834922" y="13627893"/>
            <a:chExt cx="526286" cy="1068258"/>
          </a:xfrm>
          <a:effectLst/>
        </p:grpSpPr>
        <p:grpSp>
          <p:nvGrpSpPr>
            <p:cNvPr id="53" name="Grupo 52"/>
            <p:cNvGrpSpPr>
              <a:grpSpLocks noChangeAspect="1"/>
            </p:cNvGrpSpPr>
            <p:nvPr/>
          </p:nvGrpSpPr>
          <p:grpSpPr>
            <a:xfrm>
              <a:off x="13834922" y="13627893"/>
              <a:ext cx="526286" cy="1068258"/>
              <a:chOff x="13834922" y="13627893"/>
              <a:chExt cx="526286" cy="1068258"/>
            </a:xfrm>
          </p:grpSpPr>
          <p:grpSp>
            <p:nvGrpSpPr>
              <p:cNvPr id="57" name="Grupo 56"/>
              <p:cNvGrpSpPr/>
              <p:nvPr/>
            </p:nvGrpSpPr>
            <p:grpSpPr>
              <a:xfrm>
                <a:off x="13889829" y="13675521"/>
                <a:ext cx="424785" cy="974729"/>
                <a:chOff x="13898477" y="13665196"/>
                <a:chExt cx="424785" cy="974729"/>
              </a:xfrm>
              <a:solidFill>
                <a:srgbClr val="F37002"/>
              </a:solidFill>
            </p:grpSpPr>
            <p:sp>
              <p:nvSpPr>
                <p:cNvPr id="64" name="Triângulo isósceles 63"/>
                <p:cNvSpPr/>
                <p:nvPr/>
              </p:nvSpPr>
              <p:spPr>
                <a:xfrm rot="16200000">
                  <a:off x="13862801" y="13700874"/>
                  <a:ext cx="193675" cy="122324"/>
                </a:xfrm>
                <a:prstGeom prst="triangle">
                  <a:avLst>
                    <a:gd name="adj" fmla="val 0"/>
                  </a:avLst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PT" sz="135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5" name="Triângulo isósceles 64"/>
                <p:cNvSpPr/>
                <p:nvPr/>
              </p:nvSpPr>
              <p:spPr>
                <a:xfrm rot="5400000" flipH="1">
                  <a:off x="14165262" y="13700872"/>
                  <a:ext cx="193675" cy="122324"/>
                </a:xfrm>
                <a:prstGeom prst="triangle">
                  <a:avLst>
                    <a:gd name="adj" fmla="val 0"/>
                  </a:avLst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PT" sz="135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6" name="Triângulo isósceles 65"/>
                <p:cNvSpPr/>
                <p:nvPr/>
              </p:nvSpPr>
              <p:spPr>
                <a:xfrm rot="5400000">
                  <a:off x="13857100" y="14173763"/>
                  <a:ext cx="782261" cy="150062"/>
                </a:xfrm>
                <a:prstGeom prst="triangle">
                  <a:avLst>
                    <a:gd name="adj" fmla="val 0"/>
                  </a:avLst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PT" sz="135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7" name="Triângulo isósceles 66"/>
                <p:cNvSpPr/>
                <p:nvPr/>
              </p:nvSpPr>
              <p:spPr>
                <a:xfrm rot="16200000" flipH="1">
                  <a:off x="13582377" y="14173763"/>
                  <a:ext cx="782261" cy="150062"/>
                </a:xfrm>
                <a:prstGeom prst="triangle">
                  <a:avLst>
                    <a:gd name="adj" fmla="val 0"/>
                  </a:avLst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PT" sz="135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8" name="Retângulo 67"/>
                <p:cNvSpPr/>
                <p:nvPr/>
              </p:nvSpPr>
              <p:spPr>
                <a:xfrm>
                  <a:off x="14048539" y="13868400"/>
                  <a:ext cx="124660" cy="771525"/>
                </a:xfrm>
                <a:prstGeom prst="rect">
                  <a:avLst/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PT" sz="135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9" name="Retângulo 68"/>
                <p:cNvSpPr/>
                <p:nvPr/>
              </p:nvSpPr>
              <p:spPr>
                <a:xfrm>
                  <a:off x="14020801" y="13665198"/>
                  <a:ext cx="180136" cy="203202"/>
                </a:xfrm>
                <a:prstGeom prst="rect">
                  <a:avLst/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PT" sz="135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cxnSp>
            <p:nvCxnSpPr>
              <p:cNvPr id="58" name="Conexão reta 57"/>
              <p:cNvCxnSpPr/>
              <p:nvPr/>
            </p:nvCxnSpPr>
            <p:spPr>
              <a:xfrm>
                <a:off x="14214288" y="13627895"/>
                <a:ext cx="146920" cy="208940"/>
              </a:xfrm>
              <a:prstGeom prst="line">
                <a:avLst/>
              </a:prstGeom>
              <a:noFill/>
              <a:ln w="19050" cap="flat" cmpd="sng" algn="ctr">
                <a:solidFill>
                  <a:srgbClr val="F37002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59" name="Conexão reta 58"/>
              <p:cNvCxnSpPr/>
              <p:nvPr/>
            </p:nvCxnSpPr>
            <p:spPr>
              <a:xfrm flipH="1">
                <a:off x="14192853" y="13836835"/>
                <a:ext cx="168355" cy="859316"/>
              </a:xfrm>
              <a:prstGeom prst="line">
                <a:avLst/>
              </a:prstGeom>
              <a:noFill/>
              <a:ln w="19050" cap="flat" cmpd="sng" algn="ctr">
                <a:solidFill>
                  <a:srgbClr val="F37002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60" name="Conexão reta 59"/>
              <p:cNvCxnSpPr/>
              <p:nvPr/>
            </p:nvCxnSpPr>
            <p:spPr>
              <a:xfrm flipH="1">
                <a:off x="13834922" y="13627893"/>
                <a:ext cx="146920" cy="208940"/>
              </a:xfrm>
              <a:prstGeom prst="line">
                <a:avLst/>
              </a:prstGeom>
              <a:noFill/>
              <a:ln w="19050" cap="flat" cmpd="sng" algn="ctr">
                <a:solidFill>
                  <a:srgbClr val="F37002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61" name="Conexão reta 60"/>
              <p:cNvCxnSpPr/>
              <p:nvPr/>
            </p:nvCxnSpPr>
            <p:spPr>
              <a:xfrm>
                <a:off x="13836847" y="13831963"/>
                <a:ext cx="168355" cy="859316"/>
              </a:xfrm>
              <a:prstGeom prst="line">
                <a:avLst/>
              </a:prstGeom>
              <a:noFill/>
              <a:ln w="19050" cap="flat" cmpd="sng" algn="ctr">
                <a:solidFill>
                  <a:srgbClr val="F37002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62" name="Conexão reta 61"/>
              <p:cNvCxnSpPr/>
              <p:nvPr/>
            </p:nvCxnSpPr>
            <p:spPr>
              <a:xfrm flipH="1">
                <a:off x="13981842" y="13627895"/>
                <a:ext cx="232445" cy="0"/>
              </a:xfrm>
              <a:prstGeom prst="line">
                <a:avLst/>
              </a:prstGeom>
              <a:noFill/>
              <a:ln w="19050" cap="flat" cmpd="sng" algn="ctr">
                <a:solidFill>
                  <a:srgbClr val="F37002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63" name="Conexão reta 62"/>
              <p:cNvCxnSpPr/>
              <p:nvPr/>
            </p:nvCxnSpPr>
            <p:spPr>
              <a:xfrm flipH="1">
                <a:off x="14000481" y="14691281"/>
                <a:ext cx="192372" cy="0"/>
              </a:xfrm>
              <a:prstGeom prst="line">
                <a:avLst/>
              </a:prstGeom>
              <a:noFill/>
              <a:ln w="19050" cap="flat" cmpd="sng" algn="ctr">
                <a:solidFill>
                  <a:srgbClr val="F37002"/>
                </a:solidFill>
                <a:prstDash val="solid"/>
                <a:miter lim="800000"/>
              </a:ln>
              <a:effectLst/>
            </p:spPr>
          </p:cxnSp>
        </p:grpSp>
        <p:grpSp>
          <p:nvGrpSpPr>
            <p:cNvPr id="54" name="Grupo 53"/>
            <p:cNvGrpSpPr/>
            <p:nvPr/>
          </p:nvGrpSpPr>
          <p:grpSpPr>
            <a:xfrm>
              <a:off x="13993208" y="13792200"/>
              <a:ext cx="214572" cy="381000"/>
              <a:chOff x="13993208" y="13792200"/>
              <a:chExt cx="214572" cy="381000"/>
            </a:xfrm>
            <a:solidFill>
              <a:srgbClr val="EEECE1"/>
            </a:solidFill>
          </p:grpSpPr>
          <p:sp>
            <p:nvSpPr>
              <p:cNvPr id="55" name="Retângulo 54"/>
              <p:cNvSpPr/>
              <p:nvPr/>
            </p:nvSpPr>
            <p:spPr>
              <a:xfrm>
                <a:off x="14073494" y="13792200"/>
                <a:ext cx="54000" cy="381000"/>
              </a:xfrm>
              <a:prstGeom prst="rect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PT" sz="135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6" name="Retângulo 55"/>
              <p:cNvSpPr/>
              <p:nvPr/>
            </p:nvSpPr>
            <p:spPr>
              <a:xfrm>
                <a:off x="13993208" y="13863226"/>
                <a:ext cx="214572" cy="54000"/>
              </a:xfrm>
              <a:prstGeom prst="rect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PT" sz="135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70" name="Imagem 69"/>
          <p:cNvPicPr>
            <a:picLocks noChangeAspect="1"/>
          </p:cNvPicPr>
          <p:nvPr/>
        </p:nvPicPr>
        <p:blipFill>
          <a:blip r:embed="rId4" cstate="print">
            <a:duotone>
              <a:srgbClr val="F37002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8692" y="2127086"/>
            <a:ext cx="649342" cy="649342"/>
          </a:xfrm>
          <a:prstGeom prst="rect">
            <a:avLst/>
          </a:prstGeom>
        </p:spPr>
      </p:pic>
      <p:sp>
        <p:nvSpPr>
          <p:cNvPr id="91" name="Retângulo 90"/>
          <p:cNvSpPr/>
          <p:nvPr/>
        </p:nvSpPr>
        <p:spPr>
          <a:xfrm>
            <a:off x="817237" y="4815065"/>
            <a:ext cx="475893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30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#1 </a:t>
            </a:r>
            <a:r>
              <a:rPr kumimoji="0" lang="pt-PT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causa de morte entre 5-24 anos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30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#3 </a:t>
            </a:r>
            <a:r>
              <a:rPr kumimoji="0" lang="pt-PT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causa de morte entre 5-40 anos</a:t>
            </a:r>
          </a:p>
        </p:txBody>
      </p:sp>
      <p:sp>
        <p:nvSpPr>
          <p:cNvPr id="92" name="Retângulo 91"/>
          <p:cNvSpPr/>
          <p:nvPr/>
        </p:nvSpPr>
        <p:spPr>
          <a:xfrm>
            <a:off x="559531" y="1417012"/>
            <a:ext cx="7650529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1 - Problema à Escala Mundial</a:t>
            </a:r>
          </a:p>
        </p:txBody>
      </p:sp>
      <p:sp>
        <p:nvSpPr>
          <p:cNvPr id="93" name="Retângulo 92"/>
          <p:cNvSpPr/>
          <p:nvPr/>
        </p:nvSpPr>
        <p:spPr>
          <a:xfrm>
            <a:off x="587048" y="4163584"/>
            <a:ext cx="429521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2 -Problema de Saúde Pública</a:t>
            </a:r>
          </a:p>
        </p:txBody>
      </p:sp>
      <p:grpSp>
        <p:nvGrpSpPr>
          <p:cNvPr id="5" name="Grupo 4"/>
          <p:cNvGrpSpPr>
            <a:grpSpLocks noChangeAspect="1"/>
          </p:cNvGrpSpPr>
          <p:nvPr/>
        </p:nvGrpSpPr>
        <p:grpSpPr>
          <a:xfrm>
            <a:off x="9123852" y="2152666"/>
            <a:ext cx="2907862" cy="1420350"/>
            <a:chOff x="9123852" y="2152666"/>
            <a:chExt cx="3438688" cy="1679633"/>
          </a:xfrm>
        </p:grpSpPr>
        <p:pic>
          <p:nvPicPr>
            <p:cNvPr id="30" name="Imagem 2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33470" y="3131898"/>
              <a:ext cx="599235" cy="399659"/>
            </a:xfrm>
            <a:prstGeom prst="rect">
              <a:avLst/>
            </a:prstGeom>
          </p:spPr>
        </p:pic>
        <p:pic>
          <p:nvPicPr>
            <p:cNvPr id="31" name="Imagem 3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82017" y="2194982"/>
              <a:ext cx="599235" cy="389503"/>
            </a:xfrm>
            <a:prstGeom prst="rect">
              <a:avLst/>
            </a:prstGeom>
          </p:spPr>
        </p:pic>
        <p:cxnSp>
          <p:nvCxnSpPr>
            <p:cNvPr id="32" name="Conexão reta 31"/>
            <p:cNvCxnSpPr/>
            <p:nvPr/>
          </p:nvCxnSpPr>
          <p:spPr>
            <a:xfrm>
              <a:off x="9175305" y="3580226"/>
              <a:ext cx="2225345" cy="0"/>
            </a:xfrm>
            <a:prstGeom prst="line">
              <a:avLst/>
            </a:prstGeom>
            <a:ln w="50800" cap="rnd">
              <a:solidFill>
                <a:srgbClr val="1839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CaixaDeTexto 32"/>
            <p:cNvSpPr txBox="1"/>
            <p:nvPr/>
          </p:nvSpPr>
          <p:spPr>
            <a:xfrm>
              <a:off x="11204670" y="2166367"/>
              <a:ext cx="39196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PT" sz="2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+</a:t>
              </a:r>
            </a:p>
          </p:txBody>
        </p:sp>
        <p:sp>
          <p:nvSpPr>
            <p:cNvPr id="34" name="Triângulo isósceles 33"/>
            <p:cNvSpPr/>
            <p:nvPr/>
          </p:nvSpPr>
          <p:spPr>
            <a:xfrm>
              <a:off x="10090832" y="3632571"/>
              <a:ext cx="292100" cy="199728"/>
            </a:xfrm>
            <a:prstGeom prst="triangle">
              <a:avLst/>
            </a:prstGeom>
            <a:solidFill>
              <a:srgbClr val="183972"/>
            </a:solidFill>
            <a:ln>
              <a:solidFill>
                <a:srgbClr val="18397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P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CaixaDeTexto 34"/>
            <p:cNvSpPr txBox="1"/>
            <p:nvPr/>
          </p:nvSpPr>
          <p:spPr>
            <a:xfrm>
              <a:off x="9225358" y="3054728"/>
              <a:ext cx="52788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PT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183972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≈</a:t>
              </a:r>
            </a:p>
          </p:txBody>
        </p:sp>
        <p:cxnSp>
          <p:nvCxnSpPr>
            <p:cNvPr id="36" name="Conexão reta 35"/>
            <p:cNvCxnSpPr/>
            <p:nvPr/>
          </p:nvCxnSpPr>
          <p:spPr>
            <a:xfrm>
              <a:off x="9123852" y="2678164"/>
              <a:ext cx="2225345" cy="0"/>
            </a:xfrm>
            <a:prstGeom prst="line">
              <a:avLst/>
            </a:prstGeom>
            <a:ln w="50800" cap="rnd">
              <a:solidFill>
                <a:srgbClr val="1839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riângulo isósceles 37"/>
            <p:cNvSpPr/>
            <p:nvPr/>
          </p:nvSpPr>
          <p:spPr>
            <a:xfrm>
              <a:off x="10039379" y="2730509"/>
              <a:ext cx="292100" cy="199728"/>
            </a:xfrm>
            <a:prstGeom prst="triangle">
              <a:avLst/>
            </a:prstGeom>
            <a:solidFill>
              <a:srgbClr val="183972"/>
            </a:solidFill>
            <a:ln>
              <a:solidFill>
                <a:srgbClr val="18397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P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CaixaDeTexto 38"/>
            <p:cNvSpPr txBox="1"/>
            <p:nvPr/>
          </p:nvSpPr>
          <p:spPr>
            <a:xfrm>
              <a:off x="9173905" y="2152666"/>
              <a:ext cx="52788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PT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183972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≈</a:t>
              </a:r>
            </a:p>
          </p:txBody>
        </p:sp>
        <p:pic>
          <p:nvPicPr>
            <p:cNvPr id="42" name="Imagem 4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33470" y="3131898"/>
              <a:ext cx="599235" cy="399659"/>
            </a:xfrm>
            <a:prstGeom prst="rect">
              <a:avLst/>
            </a:prstGeom>
          </p:spPr>
        </p:pic>
        <p:pic>
          <p:nvPicPr>
            <p:cNvPr id="43" name="Imagem 4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82017" y="2194982"/>
              <a:ext cx="599235" cy="389503"/>
            </a:xfrm>
            <a:prstGeom prst="rect">
              <a:avLst/>
            </a:prstGeom>
          </p:spPr>
        </p:pic>
        <p:cxnSp>
          <p:nvCxnSpPr>
            <p:cNvPr id="44" name="Conexão reta 43"/>
            <p:cNvCxnSpPr/>
            <p:nvPr/>
          </p:nvCxnSpPr>
          <p:spPr>
            <a:xfrm>
              <a:off x="9175305" y="3580226"/>
              <a:ext cx="2225345" cy="0"/>
            </a:xfrm>
            <a:prstGeom prst="line">
              <a:avLst/>
            </a:prstGeom>
            <a:ln w="50800" cap="rnd">
              <a:solidFill>
                <a:srgbClr val="1839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riângulo isósceles 45"/>
            <p:cNvSpPr/>
            <p:nvPr/>
          </p:nvSpPr>
          <p:spPr>
            <a:xfrm>
              <a:off x="10090832" y="3632571"/>
              <a:ext cx="292100" cy="199728"/>
            </a:xfrm>
            <a:prstGeom prst="triangle">
              <a:avLst/>
            </a:prstGeom>
            <a:solidFill>
              <a:srgbClr val="183972"/>
            </a:solidFill>
            <a:ln>
              <a:solidFill>
                <a:srgbClr val="18397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P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" name="CaixaDeTexto 46"/>
            <p:cNvSpPr txBox="1"/>
            <p:nvPr/>
          </p:nvSpPr>
          <p:spPr>
            <a:xfrm>
              <a:off x="9225358" y="3054728"/>
              <a:ext cx="52788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PT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183972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≈</a:t>
              </a:r>
            </a:p>
          </p:txBody>
        </p:sp>
        <p:cxnSp>
          <p:nvCxnSpPr>
            <p:cNvPr id="48" name="Conexão reta 47"/>
            <p:cNvCxnSpPr/>
            <p:nvPr/>
          </p:nvCxnSpPr>
          <p:spPr>
            <a:xfrm>
              <a:off x="9123852" y="2678164"/>
              <a:ext cx="2225345" cy="0"/>
            </a:xfrm>
            <a:prstGeom prst="line">
              <a:avLst/>
            </a:prstGeom>
            <a:ln w="50800" cap="rnd">
              <a:solidFill>
                <a:srgbClr val="1839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riângulo isósceles 49"/>
            <p:cNvSpPr/>
            <p:nvPr/>
          </p:nvSpPr>
          <p:spPr>
            <a:xfrm>
              <a:off x="10039379" y="2730509"/>
              <a:ext cx="292100" cy="199728"/>
            </a:xfrm>
            <a:prstGeom prst="triangle">
              <a:avLst/>
            </a:prstGeom>
            <a:solidFill>
              <a:srgbClr val="183972"/>
            </a:solidFill>
            <a:ln>
              <a:solidFill>
                <a:srgbClr val="18397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P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1" name="CaixaDeTexto 50"/>
            <p:cNvSpPr txBox="1"/>
            <p:nvPr/>
          </p:nvSpPr>
          <p:spPr>
            <a:xfrm>
              <a:off x="9173905" y="2152666"/>
              <a:ext cx="52788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PT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183972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≈</a:t>
              </a:r>
            </a:p>
          </p:txBody>
        </p:sp>
        <p:pic>
          <p:nvPicPr>
            <p:cNvPr id="29" name="Imagem 2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578816" y="2167378"/>
              <a:ext cx="633948" cy="444710"/>
            </a:xfrm>
            <a:prstGeom prst="rect">
              <a:avLst/>
            </a:prstGeom>
          </p:spPr>
        </p:pic>
        <p:sp>
          <p:nvSpPr>
            <p:cNvPr id="77" name="CaixaDeTexto 76"/>
            <p:cNvSpPr txBox="1"/>
            <p:nvPr/>
          </p:nvSpPr>
          <p:spPr>
            <a:xfrm>
              <a:off x="11533840" y="2977559"/>
              <a:ext cx="10287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PT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A61A1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67%</a:t>
              </a:r>
            </a:p>
          </p:txBody>
        </p:sp>
      </p:grpSp>
      <p:sp>
        <p:nvSpPr>
          <p:cNvPr id="37" name="Retângulo 36"/>
          <p:cNvSpPr/>
          <p:nvPr/>
        </p:nvSpPr>
        <p:spPr>
          <a:xfrm>
            <a:off x="6290241" y="2878285"/>
            <a:ext cx="28838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OMS: próximos15 anos… </a:t>
            </a:r>
          </a:p>
        </p:txBody>
      </p:sp>
      <p:sp>
        <p:nvSpPr>
          <p:cNvPr id="71" name="CaixaDeTexto 70"/>
          <p:cNvSpPr txBox="1"/>
          <p:nvPr/>
        </p:nvSpPr>
        <p:spPr>
          <a:xfrm>
            <a:off x="27628" y="6611779"/>
            <a:ext cx="18171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0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Fonte: WHO</a:t>
            </a:r>
          </a:p>
        </p:txBody>
      </p:sp>
      <p:sp>
        <p:nvSpPr>
          <p:cNvPr id="72" name="Retângulo 71"/>
          <p:cNvSpPr/>
          <p:nvPr/>
        </p:nvSpPr>
        <p:spPr>
          <a:xfrm>
            <a:off x="7837434" y="4832390"/>
            <a:ext cx="249747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3% PIB Mundial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Triliões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de euros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3" name="Imagem 72"/>
          <p:cNvPicPr>
            <a:picLocks noChangeAspect="1"/>
          </p:cNvPicPr>
          <p:nvPr/>
        </p:nvPicPr>
        <p:blipFill>
          <a:blip r:embed="rId9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srgbClr val="1E9D8B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344" b="99219" l="2344" r="98047">
                        <a14:foregroundMark x1="46094" y1="30469" x2="46094" y2="30469"/>
                        <a14:foregroundMark x1="79492" y1="62109" x2="79492" y2="62109"/>
                        <a14:backgroundMark x1="83789" y1="20703" x2="83789" y2="20703"/>
                        <a14:backgroundMark x1="67578" y1="87305" x2="67578" y2="87305"/>
                        <a14:backgroundMark x1="19727" y1="21484" x2="19727" y2="21484"/>
                      </a14:backgroundRemoval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invGray">
          <a:xfrm>
            <a:off x="6744072" y="4830109"/>
            <a:ext cx="744500" cy="7445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74" name="CaixaDeTexto 73"/>
          <p:cNvSpPr txBox="1"/>
          <p:nvPr/>
        </p:nvSpPr>
        <p:spPr>
          <a:xfrm>
            <a:off x="7488572" y="4925360"/>
            <a:ext cx="5278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3000" b="1" i="0" u="none" strike="noStrike" kern="1200" cap="none" spc="0" normalizeH="0" baseline="0" noProof="0" dirty="0">
                <a:ln>
                  <a:noFill/>
                </a:ln>
                <a:solidFill>
                  <a:srgbClr val="18397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≈</a:t>
            </a:r>
          </a:p>
        </p:txBody>
      </p:sp>
      <p:sp>
        <p:nvSpPr>
          <p:cNvPr id="76" name="Retângulo 75"/>
          <p:cNvSpPr/>
          <p:nvPr/>
        </p:nvSpPr>
        <p:spPr>
          <a:xfrm>
            <a:off x="6531863" y="4150368"/>
            <a:ext cx="528452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3 - Problema Económico e Financeiro</a:t>
            </a:r>
          </a:p>
        </p:txBody>
      </p:sp>
      <p:sp>
        <p:nvSpPr>
          <p:cNvPr id="78" name="Retângulo 77"/>
          <p:cNvSpPr/>
          <p:nvPr/>
        </p:nvSpPr>
        <p:spPr>
          <a:xfrm>
            <a:off x="1897022" y="6085679"/>
            <a:ext cx="93365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4 -Problema Humano que destrói vidas e que destrói famílias </a:t>
            </a:r>
          </a:p>
        </p:txBody>
      </p:sp>
    </p:spTree>
    <p:extLst>
      <p:ext uri="{BB962C8B-B14F-4D97-AF65-F5344CB8AC3E}">
        <p14:creationId xmlns:p14="http://schemas.microsoft.com/office/powerpoint/2010/main" val="4253971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7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ção de Conteúdo 24"/>
          <p:cNvSpPr>
            <a:spLocks noGrp="1"/>
          </p:cNvSpPr>
          <p:nvPr>
            <p:ph idx="1"/>
          </p:nvPr>
        </p:nvSpPr>
        <p:spPr>
          <a:xfrm>
            <a:off x="603632" y="1484784"/>
            <a:ext cx="11103024" cy="4785396"/>
          </a:xfrm>
        </p:spPr>
        <p:txBody>
          <a:bodyPr>
            <a:normAutofit lnSpcReduction="10000"/>
          </a:bodyPr>
          <a:lstStyle/>
          <a:p>
            <a:r>
              <a:rPr lang="pt-PT" sz="2600" b="1" dirty="0">
                <a:solidFill>
                  <a:srgbClr val="1F4A7D"/>
                </a:solidFill>
              </a:rPr>
              <a:t>Os acidentes rodoviários são a causa de 99% dos mortos em todos os modos de transporte</a:t>
            </a:r>
            <a:endParaRPr lang="en-US" sz="2600" b="1" dirty="0">
              <a:solidFill>
                <a:srgbClr val="1F4A7D"/>
              </a:solidFill>
            </a:endParaRPr>
          </a:p>
          <a:p>
            <a:pPr marL="0" indent="0">
              <a:buNone/>
            </a:pPr>
            <a:r>
              <a:rPr lang="en-US" sz="2600" b="1" dirty="0">
                <a:solidFill>
                  <a:srgbClr val="1F4A7D"/>
                </a:solidFill>
              </a:rPr>
              <a:t>                              </a:t>
            </a:r>
          </a:p>
          <a:p>
            <a:pPr marL="0" indent="0">
              <a:buNone/>
            </a:pPr>
            <a:r>
              <a:rPr lang="en-US" sz="2600" b="1" dirty="0">
                <a:solidFill>
                  <a:srgbClr val="1F4A7D"/>
                </a:solidFill>
              </a:rPr>
              <a:t>			                    x 6.000 </a:t>
            </a:r>
            <a:r>
              <a:rPr lang="en-US" sz="2600" b="1" dirty="0" err="1">
                <a:solidFill>
                  <a:srgbClr val="1F4A7D"/>
                </a:solidFill>
              </a:rPr>
              <a:t>todos</a:t>
            </a:r>
            <a:r>
              <a:rPr lang="en-US" sz="2600" b="1" dirty="0">
                <a:solidFill>
                  <a:srgbClr val="1F4A7D"/>
                </a:solidFill>
              </a:rPr>
              <a:t> </a:t>
            </a:r>
            <a:r>
              <a:rPr lang="en-US" sz="2600" b="1" dirty="0" err="1">
                <a:solidFill>
                  <a:srgbClr val="1F4A7D"/>
                </a:solidFill>
              </a:rPr>
              <a:t>os</a:t>
            </a:r>
            <a:r>
              <a:rPr lang="en-US" sz="2600" b="1" dirty="0">
                <a:solidFill>
                  <a:srgbClr val="1F4A7D"/>
                </a:solidFill>
              </a:rPr>
              <a:t> </a:t>
            </a:r>
            <a:r>
              <a:rPr lang="en-US" sz="2600" b="1" dirty="0" err="1">
                <a:solidFill>
                  <a:srgbClr val="1F4A7D"/>
                </a:solidFill>
              </a:rPr>
              <a:t>anos</a:t>
            </a:r>
            <a:r>
              <a:rPr lang="en-US" sz="2600" b="1" dirty="0">
                <a:solidFill>
                  <a:srgbClr val="1F4A7D"/>
                </a:solidFill>
              </a:rPr>
              <a:t>. 17 </a:t>
            </a:r>
            <a:r>
              <a:rPr lang="en-US" sz="2600" b="1" dirty="0" err="1">
                <a:solidFill>
                  <a:srgbClr val="1F4A7D"/>
                </a:solidFill>
              </a:rPr>
              <a:t>por</a:t>
            </a:r>
            <a:r>
              <a:rPr lang="en-US" sz="2600" b="1" dirty="0">
                <a:solidFill>
                  <a:srgbClr val="1F4A7D"/>
                </a:solidFill>
              </a:rPr>
              <a:t> </a:t>
            </a:r>
            <a:r>
              <a:rPr lang="en-US" sz="2600" b="1" dirty="0" err="1">
                <a:solidFill>
                  <a:srgbClr val="1F4A7D"/>
                </a:solidFill>
              </a:rPr>
              <a:t>dia</a:t>
            </a:r>
            <a:endParaRPr lang="en-US" sz="2600" b="1" dirty="0">
              <a:solidFill>
                <a:srgbClr val="1F4A7D"/>
              </a:solidFill>
            </a:endParaRPr>
          </a:p>
          <a:p>
            <a:endParaRPr lang="en-US" sz="2600" b="1" dirty="0">
              <a:solidFill>
                <a:srgbClr val="1F4A7D"/>
              </a:solidFill>
            </a:endParaRPr>
          </a:p>
          <a:p>
            <a:endParaRPr lang="en-US" sz="2600" b="1" dirty="0">
              <a:solidFill>
                <a:srgbClr val="1F4A7D"/>
              </a:solidFill>
            </a:endParaRPr>
          </a:p>
          <a:p>
            <a:pPr marL="0" indent="0" algn="ctr">
              <a:buNone/>
            </a:pPr>
            <a:r>
              <a:rPr lang="en-US" sz="6600" b="1" dirty="0">
                <a:solidFill>
                  <a:srgbClr val="FF0000"/>
                </a:solidFill>
              </a:rPr>
              <a:t>É ACEITÁVEL? </a:t>
            </a:r>
          </a:p>
          <a:p>
            <a:pPr marL="0" indent="0" algn="ctr">
              <a:buNone/>
            </a:pPr>
            <a:r>
              <a:rPr lang="en-US" sz="6600" b="1" dirty="0">
                <a:solidFill>
                  <a:srgbClr val="FF0000"/>
                </a:solidFill>
              </a:rPr>
              <a:t>É INEVITÁVEL?</a:t>
            </a:r>
          </a:p>
          <a:p>
            <a:endParaRPr lang="en-US" b="1" dirty="0">
              <a:solidFill>
                <a:srgbClr val="1F4A7D"/>
              </a:solidFill>
            </a:endParaRPr>
          </a:p>
          <a:p>
            <a:endParaRPr lang="en-US" b="1" dirty="0">
              <a:solidFill>
                <a:srgbClr val="1F4A7D"/>
              </a:solidFill>
            </a:endParaRPr>
          </a:p>
          <a:p>
            <a:endParaRPr lang="en-US" b="1" dirty="0">
              <a:solidFill>
                <a:srgbClr val="1F4A7D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408" y="2492896"/>
            <a:ext cx="4531955" cy="1578910"/>
          </a:xfrm>
          <a:prstGeom prst="rect">
            <a:avLst/>
          </a:prstGeom>
        </p:spPr>
      </p:pic>
      <p:sp>
        <p:nvSpPr>
          <p:cNvPr id="7" name="Rectângulo 2"/>
          <p:cNvSpPr>
            <a:spLocks noChangeArrowheads="1"/>
          </p:cNvSpPr>
          <p:nvPr/>
        </p:nvSpPr>
        <p:spPr bwMode="auto">
          <a:xfrm>
            <a:off x="3354153" y="355631"/>
            <a:ext cx="5262127" cy="69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altLang="pt-PT" sz="3800" b="1" i="0" u="none" strike="noStrike" kern="1200" cap="none" spc="0" normalizeH="0" baseline="0" noProof="0" dirty="0">
                <a:ln>
                  <a:noFill/>
                </a:ln>
                <a:solidFill>
                  <a:srgbClr val="002469"/>
                </a:solidFill>
                <a:effectLst/>
                <a:uLnTx/>
                <a:uFillTx/>
                <a:latin typeface="Calibri"/>
              </a:rPr>
              <a:t>Sinistralidade Rodoviária</a:t>
            </a:r>
          </a:p>
        </p:txBody>
      </p:sp>
    </p:spTree>
    <p:extLst>
      <p:ext uri="{BB962C8B-B14F-4D97-AF65-F5344CB8AC3E}">
        <p14:creationId xmlns:p14="http://schemas.microsoft.com/office/powerpoint/2010/main" val="3763681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076" y="3818642"/>
            <a:ext cx="3099059" cy="1992252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582" y="1815312"/>
            <a:ext cx="2973824" cy="1672776"/>
          </a:xfrm>
          <a:prstGeom prst="rect">
            <a:avLst/>
          </a:prstGeom>
        </p:spPr>
      </p:pic>
      <p:sp>
        <p:nvSpPr>
          <p:cNvPr id="43" name="Rectângulo 2"/>
          <p:cNvSpPr>
            <a:spLocks noChangeArrowheads="1"/>
          </p:cNvSpPr>
          <p:nvPr/>
        </p:nvSpPr>
        <p:spPr bwMode="auto">
          <a:xfrm>
            <a:off x="2423592" y="370302"/>
            <a:ext cx="828092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altLang="pt-PT" sz="3800" b="1" i="0" u="none" strike="noStrike" kern="1200" cap="none" spc="0" normalizeH="0" baseline="0" noProof="0" dirty="0">
                <a:ln>
                  <a:noFill/>
                </a:ln>
                <a:solidFill>
                  <a:srgbClr val="002469"/>
                </a:solidFill>
                <a:effectLst/>
                <a:uLnTx/>
                <a:uFillTx/>
                <a:latin typeface="Calibri"/>
              </a:rPr>
              <a:t>1ª Década de Ação para a SR 2011-2020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2781" y="1365742"/>
            <a:ext cx="8117308" cy="4905800"/>
          </a:xfrm>
          <a:prstGeom prst="rect">
            <a:avLst/>
          </a:prstGeom>
        </p:spPr>
      </p:pic>
      <p:cxnSp>
        <p:nvCxnSpPr>
          <p:cNvPr id="9" name="Conexão reta 8"/>
          <p:cNvCxnSpPr/>
          <p:nvPr/>
        </p:nvCxnSpPr>
        <p:spPr>
          <a:xfrm>
            <a:off x="4416552" y="3382584"/>
            <a:ext cx="664768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Marcador de Posição de Conteúdo 9"/>
          <p:cNvSpPr>
            <a:spLocks noGrp="1"/>
          </p:cNvSpPr>
          <p:nvPr>
            <p:ph sz="quarter" idx="4294967295"/>
          </p:nvPr>
        </p:nvSpPr>
        <p:spPr>
          <a:xfrm>
            <a:off x="0" y="6056313"/>
            <a:ext cx="11549063" cy="554037"/>
          </a:xfr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pt-PT" sz="3000" b="1" dirty="0">
                <a:solidFill>
                  <a:srgbClr val="183972"/>
                </a:solidFill>
              </a:rPr>
              <a:t>Reduzir em 50% número mortos na estrada até 2020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5"/>
          <a:srcRect l="9346" t="28500" r="8535" b="28034"/>
          <a:stretch/>
        </p:blipFill>
        <p:spPr>
          <a:xfrm>
            <a:off x="8688288" y="5878572"/>
            <a:ext cx="2231347" cy="7859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4298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aixaDeTexto 22"/>
          <p:cNvSpPr txBox="1"/>
          <p:nvPr/>
        </p:nvSpPr>
        <p:spPr>
          <a:xfrm>
            <a:off x="825508" y="2194942"/>
            <a:ext cx="48513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≈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3700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18.800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VM (2% do total)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≈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E9D8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3700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360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E9D8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VM/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semana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3700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-36% 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face a 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3700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2010</a:t>
            </a:r>
          </a:p>
        </p:txBody>
      </p:sp>
      <p:sp>
        <p:nvSpPr>
          <p:cNvPr id="42" name="CaixaDeTexto 41"/>
          <p:cNvSpPr txBox="1"/>
          <p:nvPr/>
        </p:nvSpPr>
        <p:spPr>
          <a:xfrm>
            <a:off x="348701" y="1564978"/>
            <a:ext cx="57186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itchFamily="34" charset="0"/>
              </a:rPr>
              <a:t>União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itchFamily="34" charset="0"/>
              </a:rPr>
              <a:t>Europeia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itchFamily="34" charset="0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itchFamily="34" charset="0"/>
              </a:rPr>
              <a:t>  2020:</a:t>
            </a:r>
          </a:p>
        </p:txBody>
      </p:sp>
      <p:sp>
        <p:nvSpPr>
          <p:cNvPr id="44" name="CaixaDeTexto 43"/>
          <p:cNvSpPr txBox="1"/>
          <p:nvPr/>
        </p:nvSpPr>
        <p:spPr>
          <a:xfrm>
            <a:off x="47327" y="6565476"/>
            <a:ext cx="18650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0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Fonte: Comissão Europeia</a:t>
            </a:r>
          </a:p>
        </p:txBody>
      </p:sp>
      <p:sp>
        <p:nvSpPr>
          <p:cNvPr id="47" name="Marcador de Posição do Texto 11"/>
          <p:cNvSpPr txBox="1">
            <a:spLocks/>
          </p:cNvSpPr>
          <p:nvPr/>
        </p:nvSpPr>
        <p:spPr>
          <a:xfrm>
            <a:off x="6312024" y="1675920"/>
            <a:ext cx="5486400" cy="349775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900"/>
              </a:spcBef>
              <a:spcAft>
                <a:spcPts val="900"/>
              </a:spcAft>
              <a:buFontTx/>
              <a:buNone/>
              <a:defRPr sz="1800" b="0" kern="1200" baseline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+mn-ea"/>
                <a:cs typeface="Arial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425"/>
              </a:spcBef>
              <a:spcAft>
                <a:spcPts val="225"/>
              </a:spcAft>
              <a:buFontTx/>
              <a:buNone/>
              <a:defRPr sz="1200" kern="1200">
                <a:solidFill>
                  <a:srgbClr val="1F4A7D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000" kern="1200">
                <a:solidFill>
                  <a:srgbClr val="1F4A7D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90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Mortos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por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milhão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de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habitantes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pic>
        <p:nvPicPr>
          <p:cNvPr id="48" name="Imagem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1889" y="1715692"/>
            <a:ext cx="5383716" cy="3230229"/>
          </a:xfrm>
          <a:prstGeom prst="rect">
            <a:avLst/>
          </a:prstGeom>
        </p:spPr>
      </p:pic>
      <p:sp>
        <p:nvSpPr>
          <p:cNvPr id="49" name="TextBox 56"/>
          <p:cNvSpPr txBox="1">
            <a:spLocks noChangeArrowheads="1"/>
          </p:cNvSpPr>
          <p:nvPr/>
        </p:nvSpPr>
        <p:spPr bwMode="auto">
          <a:xfrm>
            <a:off x="10800962" y="2091274"/>
            <a:ext cx="1508322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9D8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charset="0"/>
                <a:sym typeface="Wingdings"/>
              </a:rPr>
              <a:t></a:t>
            </a:r>
            <a:r>
              <a:rPr kumimoji="0" lang="pt-PT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charset="0"/>
                <a:sym typeface="Wingdings"/>
              </a:rPr>
              <a:t> </a:t>
            </a:r>
            <a:r>
              <a:rPr kumimoji="0" lang="pt-PT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charset="0"/>
              </a:rPr>
              <a:t>Portugal</a:t>
            </a: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37002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charset="0"/>
                <a:sym typeface="Wingdings"/>
              </a:rPr>
              <a:t> </a:t>
            </a:r>
            <a:r>
              <a:rPr kumimoji="0" lang="pt-PT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charset="0"/>
              </a:rPr>
              <a:t>UE27</a:t>
            </a:r>
          </a:p>
        </p:txBody>
      </p:sp>
      <p:grpSp>
        <p:nvGrpSpPr>
          <p:cNvPr id="50" name="Grupo 49"/>
          <p:cNvGrpSpPr/>
          <p:nvPr/>
        </p:nvGrpSpPr>
        <p:grpSpPr>
          <a:xfrm>
            <a:off x="8233860" y="1700808"/>
            <a:ext cx="5412622" cy="3230229"/>
            <a:chOff x="2713831" y="2491938"/>
            <a:chExt cx="5412622" cy="3230229"/>
          </a:xfrm>
        </p:grpSpPr>
        <p:pic>
          <p:nvPicPr>
            <p:cNvPr id="51" name="Imagem 5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13831" y="2491938"/>
              <a:ext cx="5412622" cy="3230229"/>
            </a:xfrm>
            <a:prstGeom prst="rect">
              <a:avLst/>
            </a:prstGeom>
          </p:spPr>
        </p:pic>
        <p:sp>
          <p:nvSpPr>
            <p:cNvPr id="52" name="CaixaDeTexto 51"/>
            <p:cNvSpPr txBox="1"/>
            <p:nvPr/>
          </p:nvSpPr>
          <p:spPr>
            <a:xfrm>
              <a:off x="4521993" y="5313042"/>
              <a:ext cx="758940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PT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7F7F7F">
                      <a:lumMod val="75000"/>
                    </a:srgb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2020</a:t>
              </a:r>
            </a:p>
          </p:txBody>
        </p:sp>
        <p:sp>
          <p:nvSpPr>
            <p:cNvPr id="53" name="CaixaDeTexto 52"/>
            <p:cNvSpPr txBox="1"/>
            <p:nvPr/>
          </p:nvSpPr>
          <p:spPr>
            <a:xfrm>
              <a:off x="4404184" y="4941410"/>
              <a:ext cx="410377" cy="307777"/>
            </a:xfrm>
            <a:prstGeom prst="rect">
              <a:avLst/>
            </a:prstGeom>
            <a:solidFill>
              <a:srgbClr val="1E9D8B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PT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52</a:t>
              </a:r>
            </a:p>
          </p:txBody>
        </p:sp>
        <p:sp>
          <p:nvSpPr>
            <p:cNvPr id="54" name="CaixaDeTexto 53"/>
            <p:cNvSpPr txBox="1"/>
            <p:nvPr/>
          </p:nvSpPr>
          <p:spPr>
            <a:xfrm>
              <a:off x="5537650" y="4512317"/>
              <a:ext cx="1085073" cy="49244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PT" sz="2600" b="1" i="0" u="none" strike="noStrike" kern="1200" cap="none" spc="0" normalizeH="0" baseline="0" noProof="0" dirty="0">
                  <a:ln>
                    <a:noFill/>
                  </a:ln>
                  <a:solidFill>
                    <a:srgbClr val="7F7F7F">
                      <a:lumMod val="75000"/>
                    </a:srgb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+20%</a:t>
              </a:r>
            </a:p>
          </p:txBody>
        </p:sp>
      </p:grpSp>
      <p:sp>
        <p:nvSpPr>
          <p:cNvPr id="58" name="CaixaDeTexto 57"/>
          <p:cNvSpPr txBox="1"/>
          <p:nvPr/>
        </p:nvSpPr>
        <p:spPr>
          <a:xfrm>
            <a:off x="6473365" y="5009776"/>
            <a:ext cx="5718635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Portugal: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E9D8B">
                    <a:lumMod val="7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- 83%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últimos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25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anos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E9D8B">
                    <a:lumMod val="7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- 46% 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face a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E9D8B">
                    <a:lumMod val="7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2010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E9D8B">
                    <a:lumMod val="7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- 33% 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entre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E9D8B">
                    <a:lumMod val="7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2019-2010</a:t>
            </a:r>
          </a:p>
        </p:txBody>
      </p:sp>
      <p:sp>
        <p:nvSpPr>
          <p:cNvPr id="43" name="Rectângulo 2"/>
          <p:cNvSpPr>
            <a:spLocks noChangeArrowheads="1"/>
          </p:cNvSpPr>
          <p:nvPr/>
        </p:nvSpPr>
        <p:spPr bwMode="auto">
          <a:xfrm>
            <a:off x="3434043" y="295182"/>
            <a:ext cx="5758301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altLang="pt-PT" sz="3800" b="1" i="0" u="none" strike="noStrike" kern="1200" cap="none" spc="0" normalizeH="0" baseline="0" noProof="0" dirty="0">
                <a:ln>
                  <a:noFill/>
                </a:ln>
                <a:solidFill>
                  <a:srgbClr val="002469"/>
                </a:solidFill>
                <a:effectLst/>
                <a:uLnTx/>
                <a:uFillTx/>
                <a:latin typeface="Calibri"/>
              </a:rPr>
              <a:t>União Europeia e Portugal</a:t>
            </a:r>
          </a:p>
        </p:txBody>
      </p:sp>
      <p:grpSp>
        <p:nvGrpSpPr>
          <p:cNvPr id="45" name="Grupo 44"/>
          <p:cNvGrpSpPr>
            <a:grpSpLocks noChangeAspect="1"/>
          </p:cNvGrpSpPr>
          <p:nvPr/>
        </p:nvGrpSpPr>
        <p:grpSpPr>
          <a:xfrm>
            <a:off x="335360" y="2416798"/>
            <a:ext cx="465326" cy="944520"/>
            <a:chOff x="13834922" y="13627893"/>
            <a:chExt cx="526286" cy="1068258"/>
          </a:xfrm>
          <a:effectLst/>
        </p:grpSpPr>
        <p:grpSp>
          <p:nvGrpSpPr>
            <p:cNvPr id="46" name="Grupo 45"/>
            <p:cNvGrpSpPr>
              <a:grpSpLocks noChangeAspect="1"/>
            </p:cNvGrpSpPr>
            <p:nvPr/>
          </p:nvGrpSpPr>
          <p:grpSpPr>
            <a:xfrm>
              <a:off x="13834922" y="13627893"/>
              <a:ext cx="526286" cy="1068258"/>
              <a:chOff x="13834922" y="13627893"/>
              <a:chExt cx="526286" cy="1068258"/>
            </a:xfrm>
          </p:grpSpPr>
          <p:grpSp>
            <p:nvGrpSpPr>
              <p:cNvPr id="61" name="Grupo 60"/>
              <p:cNvGrpSpPr/>
              <p:nvPr/>
            </p:nvGrpSpPr>
            <p:grpSpPr>
              <a:xfrm>
                <a:off x="13889829" y="13675521"/>
                <a:ext cx="424785" cy="974729"/>
                <a:chOff x="13898477" y="13665196"/>
                <a:chExt cx="424785" cy="974729"/>
              </a:xfrm>
              <a:solidFill>
                <a:srgbClr val="F37002"/>
              </a:solidFill>
            </p:grpSpPr>
            <p:sp>
              <p:nvSpPr>
                <p:cNvPr id="68" name="Triângulo isósceles 67"/>
                <p:cNvSpPr/>
                <p:nvPr/>
              </p:nvSpPr>
              <p:spPr>
                <a:xfrm rot="16200000">
                  <a:off x="13862801" y="13700874"/>
                  <a:ext cx="193675" cy="122324"/>
                </a:xfrm>
                <a:prstGeom prst="triangle">
                  <a:avLst>
                    <a:gd name="adj" fmla="val 0"/>
                  </a:avLst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PT" sz="135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9" name="Triângulo isósceles 68"/>
                <p:cNvSpPr/>
                <p:nvPr/>
              </p:nvSpPr>
              <p:spPr>
                <a:xfrm rot="5400000" flipH="1">
                  <a:off x="14165262" y="13700872"/>
                  <a:ext cx="193675" cy="122324"/>
                </a:xfrm>
                <a:prstGeom prst="triangle">
                  <a:avLst>
                    <a:gd name="adj" fmla="val 0"/>
                  </a:avLst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PT" sz="135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70" name="Triângulo isósceles 69"/>
                <p:cNvSpPr/>
                <p:nvPr/>
              </p:nvSpPr>
              <p:spPr>
                <a:xfrm rot="5400000">
                  <a:off x="13857100" y="14173763"/>
                  <a:ext cx="782261" cy="150062"/>
                </a:xfrm>
                <a:prstGeom prst="triangle">
                  <a:avLst>
                    <a:gd name="adj" fmla="val 0"/>
                  </a:avLst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PT" sz="135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71" name="Triângulo isósceles 70"/>
                <p:cNvSpPr/>
                <p:nvPr/>
              </p:nvSpPr>
              <p:spPr>
                <a:xfrm rot="16200000" flipH="1">
                  <a:off x="13582377" y="14173763"/>
                  <a:ext cx="782261" cy="150062"/>
                </a:xfrm>
                <a:prstGeom prst="triangle">
                  <a:avLst>
                    <a:gd name="adj" fmla="val 0"/>
                  </a:avLst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PT" sz="135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72" name="Retângulo 71"/>
                <p:cNvSpPr/>
                <p:nvPr/>
              </p:nvSpPr>
              <p:spPr>
                <a:xfrm>
                  <a:off x="14048539" y="13868400"/>
                  <a:ext cx="124660" cy="771525"/>
                </a:xfrm>
                <a:prstGeom prst="rect">
                  <a:avLst/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PT" sz="135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73" name="Retângulo 72"/>
                <p:cNvSpPr/>
                <p:nvPr/>
              </p:nvSpPr>
              <p:spPr>
                <a:xfrm>
                  <a:off x="14020801" y="13665198"/>
                  <a:ext cx="180136" cy="203202"/>
                </a:xfrm>
                <a:prstGeom prst="rect">
                  <a:avLst/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PT" sz="135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cxnSp>
            <p:nvCxnSpPr>
              <p:cNvPr id="62" name="Conexão reta 61"/>
              <p:cNvCxnSpPr/>
              <p:nvPr/>
            </p:nvCxnSpPr>
            <p:spPr>
              <a:xfrm>
                <a:off x="14214288" y="13627895"/>
                <a:ext cx="146920" cy="208940"/>
              </a:xfrm>
              <a:prstGeom prst="line">
                <a:avLst/>
              </a:prstGeom>
              <a:noFill/>
              <a:ln w="19050" cap="flat" cmpd="sng" algn="ctr">
                <a:solidFill>
                  <a:srgbClr val="F37002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63" name="Conexão reta 62"/>
              <p:cNvCxnSpPr/>
              <p:nvPr/>
            </p:nvCxnSpPr>
            <p:spPr>
              <a:xfrm flipH="1">
                <a:off x="14192853" y="13836835"/>
                <a:ext cx="168355" cy="859316"/>
              </a:xfrm>
              <a:prstGeom prst="line">
                <a:avLst/>
              </a:prstGeom>
              <a:noFill/>
              <a:ln w="19050" cap="flat" cmpd="sng" algn="ctr">
                <a:solidFill>
                  <a:srgbClr val="F37002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64" name="Conexão reta 63"/>
              <p:cNvCxnSpPr/>
              <p:nvPr/>
            </p:nvCxnSpPr>
            <p:spPr>
              <a:xfrm flipH="1">
                <a:off x="13834922" y="13627893"/>
                <a:ext cx="146920" cy="208940"/>
              </a:xfrm>
              <a:prstGeom prst="line">
                <a:avLst/>
              </a:prstGeom>
              <a:noFill/>
              <a:ln w="19050" cap="flat" cmpd="sng" algn="ctr">
                <a:solidFill>
                  <a:srgbClr val="F37002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65" name="Conexão reta 64"/>
              <p:cNvCxnSpPr/>
              <p:nvPr/>
            </p:nvCxnSpPr>
            <p:spPr>
              <a:xfrm>
                <a:off x="13836847" y="13831963"/>
                <a:ext cx="168355" cy="859316"/>
              </a:xfrm>
              <a:prstGeom prst="line">
                <a:avLst/>
              </a:prstGeom>
              <a:noFill/>
              <a:ln w="19050" cap="flat" cmpd="sng" algn="ctr">
                <a:solidFill>
                  <a:srgbClr val="F37002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66" name="Conexão reta 65"/>
              <p:cNvCxnSpPr/>
              <p:nvPr/>
            </p:nvCxnSpPr>
            <p:spPr>
              <a:xfrm flipH="1">
                <a:off x="13981842" y="13627895"/>
                <a:ext cx="232445" cy="0"/>
              </a:xfrm>
              <a:prstGeom prst="line">
                <a:avLst/>
              </a:prstGeom>
              <a:noFill/>
              <a:ln w="19050" cap="flat" cmpd="sng" algn="ctr">
                <a:solidFill>
                  <a:srgbClr val="F37002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67" name="Conexão reta 66"/>
              <p:cNvCxnSpPr/>
              <p:nvPr/>
            </p:nvCxnSpPr>
            <p:spPr>
              <a:xfrm flipH="1">
                <a:off x="14000481" y="14691281"/>
                <a:ext cx="192372" cy="0"/>
              </a:xfrm>
              <a:prstGeom prst="line">
                <a:avLst/>
              </a:prstGeom>
              <a:noFill/>
              <a:ln w="19050" cap="flat" cmpd="sng" algn="ctr">
                <a:solidFill>
                  <a:srgbClr val="F37002"/>
                </a:solidFill>
                <a:prstDash val="solid"/>
                <a:miter lim="800000"/>
              </a:ln>
              <a:effectLst/>
            </p:spPr>
          </p:cxnSp>
        </p:grpSp>
        <p:grpSp>
          <p:nvGrpSpPr>
            <p:cNvPr id="57" name="Grupo 56"/>
            <p:cNvGrpSpPr/>
            <p:nvPr/>
          </p:nvGrpSpPr>
          <p:grpSpPr>
            <a:xfrm>
              <a:off x="13993208" y="13792200"/>
              <a:ext cx="214572" cy="381000"/>
              <a:chOff x="13993208" y="13792200"/>
              <a:chExt cx="214572" cy="381000"/>
            </a:xfrm>
            <a:solidFill>
              <a:srgbClr val="EEECE1"/>
            </a:solidFill>
          </p:grpSpPr>
          <p:sp>
            <p:nvSpPr>
              <p:cNvPr id="59" name="Retângulo 58"/>
              <p:cNvSpPr/>
              <p:nvPr/>
            </p:nvSpPr>
            <p:spPr>
              <a:xfrm>
                <a:off x="14073494" y="13792200"/>
                <a:ext cx="54000" cy="381000"/>
              </a:xfrm>
              <a:prstGeom prst="rect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PT" sz="135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0" name="Retângulo 59"/>
              <p:cNvSpPr/>
              <p:nvPr/>
            </p:nvSpPr>
            <p:spPr>
              <a:xfrm>
                <a:off x="13993208" y="13863226"/>
                <a:ext cx="214572" cy="54000"/>
              </a:xfrm>
              <a:prstGeom prst="rect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PT" sz="135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74" name="CaixaDeTexto 73"/>
          <p:cNvSpPr txBox="1"/>
          <p:nvPr/>
        </p:nvSpPr>
        <p:spPr>
          <a:xfrm>
            <a:off x="10421492" y="4165349"/>
            <a:ext cx="410377" cy="307777"/>
          </a:xfrm>
          <a:prstGeom prst="rect">
            <a:avLst/>
          </a:prstGeom>
          <a:solidFill>
            <a:srgbClr val="F3700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42</a:t>
            </a:r>
          </a:p>
        </p:txBody>
      </p:sp>
      <p:pic>
        <p:nvPicPr>
          <p:cNvPr id="75" name="Imagem 74"/>
          <p:cNvPicPr>
            <a:picLocks noChangeAspect="1"/>
          </p:cNvPicPr>
          <p:nvPr/>
        </p:nvPicPr>
        <p:blipFill rotWithShape="1">
          <a:blip r:embed="rId4"/>
          <a:srcRect l="9346" t="28500" r="8535" b="28034"/>
          <a:stretch/>
        </p:blipFill>
        <p:spPr>
          <a:xfrm>
            <a:off x="1295920" y="4640281"/>
            <a:ext cx="2949404" cy="1038858"/>
          </a:xfrm>
          <a:prstGeom prst="rect">
            <a:avLst/>
          </a:prstGeom>
          <a:noFill/>
        </p:spPr>
      </p:pic>
      <p:sp>
        <p:nvSpPr>
          <p:cNvPr id="4" name="Retângulo 3"/>
          <p:cNvSpPr/>
          <p:nvPr/>
        </p:nvSpPr>
        <p:spPr>
          <a:xfrm>
            <a:off x="400311" y="3910054"/>
            <a:ext cx="6096000" cy="49244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Meta da UE para 2020:- 50% VM</a:t>
            </a:r>
          </a:p>
        </p:txBody>
      </p:sp>
    </p:spTree>
    <p:extLst>
      <p:ext uri="{BB962C8B-B14F-4D97-AF65-F5344CB8AC3E}">
        <p14:creationId xmlns:p14="http://schemas.microsoft.com/office/powerpoint/2010/main" val="1025822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2"/>
          <p:cNvSpPr>
            <a:spLocks noChangeArrowheads="1"/>
          </p:cNvSpPr>
          <p:nvPr/>
        </p:nvSpPr>
        <p:spPr bwMode="auto">
          <a:xfrm>
            <a:off x="1559496" y="2924944"/>
            <a:ext cx="972108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altLang="pt-PT" sz="3800" b="1" i="0" u="none" strike="noStrike" kern="1200" cap="none" spc="0" normalizeH="0" baseline="0" noProof="0" dirty="0">
                <a:ln>
                  <a:noFill/>
                </a:ln>
                <a:solidFill>
                  <a:srgbClr val="002469"/>
                </a:solidFill>
                <a:effectLst/>
                <a:uLnTx/>
                <a:uFillTx/>
                <a:latin typeface="Calibri"/>
              </a:rPr>
              <a:t>E Portugal, como é que chegámos até aqui?</a:t>
            </a:r>
          </a:p>
        </p:txBody>
      </p:sp>
    </p:spTree>
    <p:extLst>
      <p:ext uri="{BB962C8B-B14F-4D97-AF65-F5344CB8AC3E}">
        <p14:creationId xmlns:p14="http://schemas.microsoft.com/office/powerpoint/2010/main" val="16178676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atomaz\AppData\Local\Microsoft\Windows\Temporary Internet Files\Content.Outlook\D3XNUR0C\images4 (2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645"/>
          <a:stretch/>
        </p:blipFill>
        <p:spPr bwMode="auto">
          <a:xfrm>
            <a:off x="172002" y="1066568"/>
            <a:ext cx="4020851" cy="23439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upload.wikimedia.org/wikipedia/commons/thumb/d/d4/IP5_Alto_Leomil.png/382px-IP5_Alto_Leomil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2" t="5436" r="-3112" b="5436"/>
          <a:stretch/>
        </p:blipFill>
        <p:spPr bwMode="auto">
          <a:xfrm>
            <a:off x="4256951" y="1074354"/>
            <a:ext cx="4124224" cy="23671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upload.wikimedia.org/wikipedia/commons/thumb/b/bb/Antigo_tro%C3%A7o_do_IP5.jpg/300px-Antigo_tro%C3%A7o_do_IP5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27"/>
          <a:stretch/>
        </p:blipFill>
        <p:spPr bwMode="auto">
          <a:xfrm>
            <a:off x="8317077" y="1162057"/>
            <a:ext cx="3547796" cy="23381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sultado de imagem para a2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146" y="3410551"/>
            <a:ext cx="4564133" cy="25387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ítulo 3"/>
          <p:cNvSpPr txBox="1">
            <a:spLocks/>
          </p:cNvSpPr>
          <p:nvPr/>
        </p:nvSpPr>
        <p:spPr>
          <a:xfrm>
            <a:off x="2713260" y="132662"/>
            <a:ext cx="7211605" cy="986800"/>
          </a:xfrm>
          <a:prstGeom prst="rect">
            <a:avLst/>
          </a:prstGeom>
        </p:spPr>
        <p:txBody>
          <a:bodyPr vert="horz" wrap="square" lIns="72000" tIns="36000" rIns="72000" bIns="36000" rtlCol="0" anchor="t" anchorCtr="0">
            <a:sp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Pct val="150000"/>
              <a:buFontTx/>
              <a:buNone/>
              <a:tabLst/>
              <a:defRPr sz="2500" b="0" kern="1200">
                <a:solidFill>
                  <a:srgbClr val="1F4A7D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pt-PT" sz="3800" b="1" i="0" u="none" strike="noStrike" kern="1200" cap="none" spc="0" normalizeH="0" baseline="0" noProof="0" dirty="0">
                <a:ln>
                  <a:noFill/>
                </a:ln>
                <a:solidFill>
                  <a:srgbClr val="002469"/>
                </a:solidFill>
                <a:effectLst/>
                <a:uLnTx/>
                <a:uFillTx/>
                <a:latin typeface="Calibri" pitchFamily="34" charset="0"/>
                <a:ea typeface="ヒラギノ角ゴ Pro W3"/>
                <a:cs typeface="ヒラギノ角ゴ Pro W3"/>
              </a:rPr>
              <a:t>Evolução do Conceito de Estrada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pt-PT" sz="2800" b="1" i="0" u="none" strike="noStrike" kern="1200" cap="none" spc="0" normalizeH="0" baseline="0" noProof="0" dirty="0">
                <a:ln>
                  <a:noFill/>
                </a:ln>
                <a:solidFill>
                  <a:srgbClr val="002469"/>
                </a:solidFill>
                <a:effectLst/>
                <a:uLnTx/>
                <a:uFillTx/>
                <a:latin typeface="Calibri" pitchFamily="34" charset="0"/>
                <a:ea typeface="ヒラギノ角ゴ Pro W3"/>
                <a:cs typeface="ヒラギノ角ゴ Pro W3"/>
              </a:rPr>
              <a:t>Ligação Aveiro- Vilar Formoso</a:t>
            </a:r>
          </a:p>
        </p:txBody>
      </p:sp>
      <p:grpSp>
        <p:nvGrpSpPr>
          <p:cNvPr id="11" name="Grupo 10"/>
          <p:cNvGrpSpPr>
            <a:grpSpLocks noChangeAspect="1"/>
          </p:cNvGrpSpPr>
          <p:nvPr/>
        </p:nvGrpSpPr>
        <p:grpSpPr>
          <a:xfrm>
            <a:off x="4844305" y="3394909"/>
            <a:ext cx="3378746" cy="2497487"/>
            <a:chOff x="124343" y="3056515"/>
            <a:chExt cx="3834215" cy="2826608"/>
          </a:xfrm>
        </p:grpSpPr>
        <p:pic>
          <p:nvPicPr>
            <p:cNvPr id="15" name="Picture 5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24343" y="3062315"/>
              <a:ext cx="3834215" cy="282080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6" name="Freeform 11"/>
            <p:cNvSpPr>
              <a:spLocks/>
            </p:cNvSpPr>
            <p:nvPr/>
          </p:nvSpPr>
          <p:spPr bwMode="auto">
            <a:xfrm>
              <a:off x="527100" y="3056515"/>
              <a:ext cx="2411371" cy="2821942"/>
            </a:xfrm>
            <a:custGeom>
              <a:avLst/>
              <a:gdLst/>
              <a:ahLst/>
              <a:cxnLst>
                <a:cxn ang="0">
                  <a:pos x="0" y="2495"/>
                </a:cxn>
                <a:cxn ang="0">
                  <a:pos x="862" y="1497"/>
                </a:cxn>
                <a:cxn ang="0">
                  <a:pos x="1452" y="771"/>
                </a:cxn>
                <a:cxn ang="0">
                  <a:pos x="1559" y="518"/>
                </a:cxn>
                <a:cxn ang="0">
                  <a:pos x="1543" y="363"/>
                </a:cxn>
                <a:cxn ang="0">
                  <a:pos x="1588" y="227"/>
                </a:cxn>
                <a:cxn ang="0">
                  <a:pos x="1815" y="136"/>
                </a:cxn>
                <a:cxn ang="0">
                  <a:pos x="2132" y="0"/>
                </a:cxn>
              </a:cxnLst>
              <a:rect l="0" t="0" r="r" b="b"/>
              <a:pathLst>
                <a:path w="2132" h="2495">
                  <a:moveTo>
                    <a:pt x="0" y="2495"/>
                  </a:moveTo>
                  <a:cubicBezTo>
                    <a:pt x="310" y="2139"/>
                    <a:pt x="620" y="1784"/>
                    <a:pt x="862" y="1497"/>
                  </a:cubicBezTo>
                  <a:cubicBezTo>
                    <a:pt x="1104" y="1210"/>
                    <a:pt x="1336" y="934"/>
                    <a:pt x="1452" y="771"/>
                  </a:cubicBezTo>
                  <a:cubicBezTo>
                    <a:pt x="1568" y="608"/>
                    <a:pt x="1544" y="586"/>
                    <a:pt x="1559" y="518"/>
                  </a:cubicBezTo>
                  <a:cubicBezTo>
                    <a:pt x="1574" y="450"/>
                    <a:pt x="1538" y="411"/>
                    <a:pt x="1543" y="363"/>
                  </a:cubicBezTo>
                  <a:cubicBezTo>
                    <a:pt x="1548" y="315"/>
                    <a:pt x="1543" y="265"/>
                    <a:pt x="1588" y="227"/>
                  </a:cubicBezTo>
                  <a:cubicBezTo>
                    <a:pt x="1633" y="189"/>
                    <a:pt x="1724" y="174"/>
                    <a:pt x="1815" y="136"/>
                  </a:cubicBezTo>
                  <a:cubicBezTo>
                    <a:pt x="1906" y="98"/>
                    <a:pt x="2019" y="49"/>
                    <a:pt x="2132" y="0"/>
                  </a:cubicBezTo>
                </a:path>
              </a:pathLst>
            </a:custGeom>
            <a:noFill/>
            <a:ln w="38100" cap="flat" cmpd="sng">
              <a:solidFill>
                <a:srgbClr val="FFCC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PT" sz="18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 9"/>
            <p:cNvSpPr>
              <a:spLocks/>
            </p:cNvSpPr>
            <p:nvPr/>
          </p:nvSpPr>
          <p:spPr bwMode="auto">
            <a:xfrm>
              <a:off x="2216501" y="3635961"/>
              <a:ext cx="1230568" cy="2138794"/>
            </a:xfrm>
            <a:custGeom>
              <a:avLst/>
              <a:gdLst/>
              <a:ahLst/>
              <a:cxnLst>
                <a:cxn ang="0">
                  <a:pos x="0" y="1891"/>
                </a:cxn>
                <a:cxn ang="0">
                  <a:pos x="72" y="1568"/>
                </a:cxn>
                <a:cxn ang="0">
                  <a:pos x="158" y="1328"/>
                </a:cxn>
                <a:cxn ang="0">
                  <a:pos x="197" y="1117"/>
                </a:cxn>
                <a:cxn ang="0">
                  <a:pos x="153" y="916"/>
                </a:cxn>
                <a:cxn ang="0">
                  <a:pos x="105" y="709"/>
                </a:cxn>
                <a:cxn ang="0">
                  <a:pos x="211" y="623"/>
                </a:cxn>
                <a:cxn ang="0">
                  <a:pos x="331" y="532"/>
                </a:cxn>
                <a:cxn ang="0">
                  <a:pos x="437" y="402"/>
                </a:cxn>
                <a:cxn ang="0">
                  <a:pos x="480" y="296"/>
                </a:cxn>
                <a:cxn ang="0">
                  <a:pos x="677" y="224"/>
                </a:cxn>
                <a:cxn ang="0">
                  <a:pos x="771" y="122"/>
                </a:cxn>
                <a:cxn ang="0">
                  <a:pos x="969" y="71"/>
                </a:cxn>
                <a:cxn ang="0">
                  <a:pos x="1088" y="0"/>
                </a:cxn>
              </a:cxnLst>
              <a:rect l="0" t="0" r="r" b="b"/>
              <a:pathLst>
                <a:path w="1088" h="1891">
                  <a:moveTo>
                    <a:pt x="0" y="1891"/>
                  </a:moveTo>
                  <a:cubicBezTo>
                    <a:pt x="12" y="1837"/>
                    <a:pt x="46" y="1662"/>
                    <a:pt x="72" y="1568"/>
                  </a:cubicBezTo>
                  <a:cubicBezTo>
                    <a:pt x="98" y="1474"/>
                    <a:pt x="137" y="1403"/>
                    <a:pt x="158" y="1328"/>
                  </a:cubicBezTo>
                  <a:cubicBezTo>
                    <a:pt x="179" y="1253"/>
                    <a:pt x="198" y="1186"/>
                    <a:pt x="197" y="1117"/>
                  </a:cubicBezTo>
                  <a:cubicBezTo>
                    <a:pt x="196" y="1048"/>
                    <a:pt x="168" y="984"/>
                    <a:pt x="153" y="916"/>
                  </a:cubicBezTo>
                  <a:cubicBezTo>
                    <a:pt x="138" y="848"/>
                    <a:pt x="95" y="758"/>
                    <a:pt x="105" y="709"/>
                  </a:cubicBezTo>
                  <a:cubicBezTo>
                    <a:pt x="115" y="660"/>
                    <a:pt x="173" y="652"/>
                    <a:pt x="211" y="623"/>
                  </a:cubicBezTo>
                  <a:cubicBezTo>
                    <a:pt x="249" y="594"/>
                    <a:pt x="293" y="569"/>
                    <a:pt x="331" y="532"/>
                  </a:cubicBezTo>
                  <a:cubicBezTo>
                    <a:pt x="369" y="495"/>
                    <a:pt x="412" y="441"/>
                    <a:pt x="437" y="402"/>
                  </a:cubicBezTo>
                  <a:cubicBezTo>
                    <a:pt x="462" y="363"/>
                    <a:pt x="440" y="326"/>
                    <a:pt x="480" y="296"/>
                  </a:cubicBezTo>
                  <a:cubicBezTo>
                    <a:pt x="520" y="266"/>
                    <a:pt x="629" y="253"/>
                    <a:pt x="677" y="224"/>
                  </a:cubicBezTo>
                  <a:cubicBezTo>
                    <a:pt x="725" y="195"/>
                    <a:pt x="722" y="147"/>
                    <a:pt x="771" y="122"/>
                  </a:cubicBezTo>
                  <a:cubicBezTo>
                    <a:pt x="820" y="97"/>
                    <a:pt x="916" y="91"/>
                    <a:pt x="969" y="71"/>
                  </a:cubicBezTo>
                  <a:cubicBezTo>
                    <a:pt x="1022" y="51"/>
                    <a:pt x="1063" y="15"/>
                    <a:pt x="1088" y="0"/>
                  </a:cubicBezTo>
                </a:path>
              </a:pathLst>
            </a:custGeom>
            <a:noFill/>
            <a:ln w="508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PT" sz="18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9" name="Retângulo 18"/>
          <p:cNvSpPr/>
          <p:nvPr/>
        </p:nvSpPr>
        <p:spPr>
          <a:xfrm>
            <a:off x="8577964" y="4437112"/>
            <a:ext cx="3318515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PT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220 Vidas salvas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PT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+700 M€ CSE</a:t>
            </a:r>
          </a:p>
        </p:txBody>
      </p:sp>
      <p:sp>
        <p:nvSpPr>
          <p:cNvPr id="24" name="Retângulo 23"/>
          <p:cNvSpPr/>
          <p:nvPr/>
        </p:nvSpPr>
        <p:spPr>
          <a:xfrm>
            <a:off x="248425" y="5930444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IP5:  1996- 2006 – 19VM/ano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A25: 2007 - 2017 – 3 VM/ano</a:t>
            </a:r>
          </a:p>
        </p:txBody>
      </p:sp>
      <p:sp>
        <p:nvSpPr>
          <p:cNvPr id="25" name="Retângulo 24"/>
          <p:cNvSpPr/>
          <p:nvPr/>
        </p:nvSpPr>
        <p:spPr>
          <a:xfrm>
            <a:off x="4256951" y="6001966"/>
            <a:ext cx="13997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E9D8B">
                    <a:lumMod val="7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-84% </a:t>
            </a:r>
          </a:p>
        </p:txBody>
      </p:sp>
      <p:sp>
        <p:nvSpPr>
          <p:cNvPr id="26" name="Retângulo 25"/>
          <p:cNvSpPr/>
          <p:nvPr/>
        </p:nvSpPr>
        <p:spPr>
          <a:xfrm>
            <a:off x="3009462" y="2773090"/>
            <a:ext cx="10727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EN16</a:t>
            </a:r>
          </a:p>
        </p:txBody>
      </p:sp>
      <p:sp>
        <p:nvSpPr>
          <p:cNvPr id="27" name="Retângulo 26"/>
          <p:cNvSpPr/>
          <p:nvPr/>
        </p:nvSpPr>
        <p:spPr>
          <a:xfrm>
            <a:off x="248425" y="5329664"/>
            <a:ext cx="8499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A25</a:t>
            </a:r>
          </a:p>
        </p:txBody>
      </p:sp>
      <p:sp>
        <p:nvSpPr>
          <p:cNvPr id="28" name="Retângulo 27"/>
          <p:cNvSpPr/>
          <p:nvPr/>
        </p:nvSpPr>
        <p:spPr>
          <a:xfrm>
            <a:off x="10776520" y="2810134"/>
            <a:ext cx="7200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IP5</a:t>
            </a:r>
          </a:p>
        </p:txBody>
      </p:sp>
      <p:sp>
        <p:nvSpPr>
          <p:cNvPr id="29" name="Retângulo 28"/>
          <p:cNvSpPr/>
          <p:nvPr/>
        </p:nvSpPr>
        <p:spPr>
          <a:xfrm>
            <a:off x="7393051" y="2773089"/>
            <a:ext cx="7200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IP5</a:t>
            </a:r>
          </a:p>
        </p:txBody>
      </p:sp>
    </p:spTree>
    <p:extLst>
      <p:ext uri="{BB962C8B-B14F-4D97-AF65-F5344CB8AC3E}">
        <p14:creationId xmlns:p14="http://schemas.microsoft.com/office/powerpoint/2010/main" val="3878686928"/>
      </p:ext>
    </p:extLst>
  </p:cSld>
  <p:clrMapOvr>
    <a:masterClrMapping/>
  </p:clrMapOvr>
  <p:transition spd="med">
    <p:push dir="u"/>
  </p:transition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IP">
    <a:dk1>
      <a:srgbClr val="7F7F7F"/>
    </a:dk1>
    <a:lt1>
      <a:sysClr val="window" lastClr="FFFFFF"/>
    </a:lt1>
    <a:dk2>
      <a:srgbClr val="00535E"/>
    </a:dk2>
    <a:lt2>
      <a:srgbClr val="EEECE1"/>
    </a:lt2>
    <a:accent1>
      <a:srgbClr val="82CEC1"/>
    </a:accent1>
    <a:accent2>
      <a:srgbClr val="1E9D8B"/>
    </a:accent2>
    <a:accent3>
      <a:srgbClr val="CE8502"/>
    </a:accent3>
    <a:accent4>
      <a:srgbClr val="F37002"/>
    </a:accent4>
    <a:accent5>
      <a:srgbClr val="B6543F"/>
    </a:accent5>
    <a:accent6>
      <a:srgbClr val="BE8E6E"/>
    </a:accent6>
    <a:hlink>
      <a:srgbClr val="279989"/>
    </a:hlink>
    <a:folHlink>
      <a:srgbClr val="595959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546483339DD74BA5D6FC8C0D83730D" ma:contentTypeVersion="1" ma:contentTypeDescription="Create a new document." ma:contentTypeScope="" ma:versionID="578a5ea7ebaf66e60ce8840530f5a772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6f9746fe128b0ca74698fd9d7c13d39e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internalName="PublishingStartDate">
      <xsd:simpleType>
        <xsd:restriction base="dms:Unknown"/>
      </xsd:simpleType>
    </xsd:element>
    <xsd:element name="PublishingExpirationDate" ma:index="9" nillable="true" ma:displayName="Scheduling End Dat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902C686D-CB81-4CB3-AE0C-60E6BCBF87F0}"/>
</file>

<file path=customXml/itemProps2.xml><?xml version="1.0" encoding="utf-8"?>
<ds:datastoreItem xmlns:ds="http://schemas.openxmlformats.org/officeDocument/2006/customXml" ds:itemID="{E71C0E98-3D3D-40C5-A836-280EC0EB5877}"/>
</file>

<file path=customXml/itemProps3.xml><?xml version="1.0" encoding="utf-8"?>
<ds:datastoreItem xmlns:ds="http://schemas.openxmlformats.org/officeDocument/2006/customXml" ds:itemID="{63ACAF55-D335-4807-830B-9A11140F0C2C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108</TotalTime>
  <Words>571</Words>
  <Application>Microsoft Office PowerPoint</Application>
  <PresentationFormat>Ecrã Panorâmico</PresentationFormat>
  <Paragraphs>138</Paragraphs>
  <Slides>16</Slides>
  <Notes>7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dos diapositivos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Century Gothic</vt:lpstr>
      <vt:lpstr>Verdana</vt:lpstr>
      <vt:lpstr>Tema do Office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Estradas Seguras que salvam vidas</vt:lpstr>
      <vt:lpstr>Investimento em infraestruturas rodoviárias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Margarida Soares</dc:creator>
  <cp:lastModifiedBy>Ana Tomaz</cp:lastModifiedBy>
  <cp:revision>16</cp:revision>
  <dcterms:created xsi:type="dcterms:W3CDTF">2019-02-19T12:16:27Z</dcterms:created>
  <dcterms:modified xsi:type="dcterms:W3CDTF">2022-07-07T08:40:25Z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0x010100E7546483339DD74BA5D6FC8C0D83730D</vt:lpwstr>
  </property>
</Properties>
</file>